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08" r:id="rId6"/>
    <p:sldId id="299" r:id="rId7"/>
    <p:sldId id="290" r:id="rId8"/>
    <p:sldId id="293" r:id="rId9"/>
    <p:sldId id="300" r:id="rId10"/>
    <p:sldId id="307" r:id="rId11"/>
    <p:sldId id="280" r:id="rId12"/>
    <p:sldId id="301" r:id="rId13"/>
    <p:sldId id="283" r:id="rId14"/>
    <p:sldId id="282" r:id="rId15"/>
    <p:sldId id="287" r:id="rId16"/>
    <p:sldId id="305" r:id="rId17"/>
    <p:sldId id="303" r:id="rId18"/>
    <p:sldId id="306" r:id="rId19"/>
    <p:sldId id="298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401" autoAdjust="0"/>
  </p:normalViewPr>
  <p:slideViewPr>
    <p:cSldViewPr snapToGrid="0">
      <p:cViewPr varScale="1">
        <p:scale>
          <a:sx n="62" d="100"/>
          <a:sy n="62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1428-F747-4FF9-A7B7-2CCDF4C1560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D10B1-E534-4C38-95DC-DA7F20BCA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3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10B1-E534-4C38-95DC-DA7F20BCAE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8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</a:t>
            </a:r>
            <a:r>
              <a:rPr lang="en-GB" baseline="0" dirty="0" smtClean="0"/>
              <a:t> credit: https://en.wikipedia.org/wiki/Doughnut_(economic_model)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10B1-E534-4C38-95DC-DA7F20BCAE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6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</a:t>
            </a:r>
            <a:r>
              <a:rPr lang="en-GB" baseline="0" dirty="0" smtClean="0"/>
              <a:t> credit: https://en.wikipedia.org/wiki/Doughnut_(economic_model)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10B1-E534-4C38-95DC-DA7F20BCAE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2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tendency</a:t>
            </a:r>
            <a:r>
              <a:rPr lang="fr-FR" dirty="0" smtClean="0"/>
              <a:t>: </a:t>
            </a:r>
            <a:r>
              <a:rPr lang="fr-FR" dirty="0" err="1" smtClean="0"/>
              <a:t>environtmental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 not of </a:t>
            </a:r>
            <a:r>
              <a:rPr lang="fr-FR" dirty="0" err="1" smtClean="0"/>
              <a:t>great</a:t>
            </a:r>
            <a:r>
              <a:rPr lang="fr-FR" dirty="0" smtClean="0"/>
              <a:t> importance. Exception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– 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driven</a:t>
            </a:r>
            <a:r>
              <a:rPr lang="fr-FR" dirty="0" smtClean="0"/>
              <a:t> by </a:t>
            </a:r>
            <a:r>
              <a:rPr lang="fr-FR" dirty="0" err="1" smtClean="0"/>
              <a:t>exceptional</a:t>
            </a:r>
            <a:r>
              <a:rPr lang="fr-FR" dirty="0" smtClean="0"/>
              <a:t> position of </a:t>
            </a:r>
            <a:r>
              <a:rPr lang="fr-FR" dirty="0" err="1" smtClean="0"/>
              <a:t>Finland</a:t>
            </a:r>
            <a:r>
              <a:rPr lang="fr-FR" dirty="0" smtClean="0"/>
              <a:t>, </a:t>
            </a:r>
            <a:r>
              <a:rPr lang="fr-FR" dirty="0" err="1" smtClean="0"/>
              <a:t>Sweden</a:t>
            </a:r>
            <a:r>
              <a:rPr lang="fr-FR" dirty="0" smtClean="0"/>
              <a:t> and </a:t>
            </a:r>
            <a:r>
              <a:rPr lang="fr-FR" dirty="0" err="1" smtClean="0"/>
              <a:t>Norway</a:t>
            </a:r>
            <a:r>
              <a:rPr lang="fr-FR" dirty="0" smtClean="0"/>
              <a:t>.</a:t>
            </a:r>
          </a:p>
          <a:p>
            <a:r>
              <a:rPr lang="fr-FR" dirty="0" smtClean="0"/>
              <a:t>Be able to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about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indecx</a:t>
            </a:r>
            <a:r>
              <a:rPr lang="fr-FR" dirty="0" smtClean="0"/>
              <a:t>!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4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10B1-E534-4C38-95DC-DA7F20BCAE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3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Definitions of fuel and</a:t>
            </a:r>
            <a:r>
              <a:rPr lang="en-GB" baseline="0" dirty="0" smtClean="0"/>
              <a:t> transport poverty: Hills definition of low income, high cost: if household spends more than the </a:t>
            </a:r>
            <a:r>
              <a:rPr lang="en-GB" baseline="0" dirty="0" err="1" smtClean="0"/>
              <a:t>equivalised</a:t>
            </a:r>
            <a:r>
              <a:rPr lang="en-GB" baseline="0" dirty="0" smtClean="0"/>
              <a:t> median spending on home energy and twice the median on motor fuel; and if their income is below 60% of median income after housing cost.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The rebates influence income and hence lift some people out of the poverty definition, but spending on home energy / motor fuel remains the same. The latter is only addressed with the vouchers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10B1-E534-4C38-95DC-DA7F20BCAE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4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</a:t>
            </a:r>
            <a:r>
              <a:rPr lang="en-GB" baseline="0" dirty="0" smtClean="0"/>
              <a:t> credit: https://en.wikipedia.org/wiki/Doughnut_(economic_model)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10B1-E534-4C38-95DC-DA7F20BCAE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 credit: https://www.pinterest.es/pin/450008187741597918/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10B1-E534-4C38-95DC-DA7F20BCAE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6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4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3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1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2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8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0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0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2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FAE6-62B9-42C7-84D1-F8E0315E107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26CE8-E8B7-4AC4-991C-4874CFE21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2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.m.buchs@leeds.ac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Sylke.Schnepf@ec.europa.e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869" y="1173851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 smtClean="0"/>
              <a:t>How to create fairer climate policies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214" y="3781871"/>
            <a:ext cx="3102591" cy="29518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510" y="3602038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sz="2800" b="1" dirty="0" smtClean="0"/>
              <a:t>JRC Fairness Community of Practice Webinar, 8 June 2021</a:t>
            </a:r>
          </a:p>
          <a:p>
            <a:endParaRPr lang="en-GB" dirty="0"/>
          </a:p>
          <a:p>
            <a:r>
              <a:rPr lang="en-GB" dirty="0" smtClean="0"/>
              <a:t>Dr Milena Büchs &amp; Dr Sylke V. Schnepf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290"/>
            <a:ext cx="2506864" cy="90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77921"/>
            <a:ext cx="2501023" cy="11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4" y="316139"/>
            <a:ext cx="10515600" cy="1325563"/>
          </a:xfrm>
        </p:spPr>
        <p:txBody>
          <a:bodyPr/>
          <a:lstStyle/>
          <a:p>
            <a:r>
              <a:rPr lang="en-GB" dirty="0" smtClean="0"/>
              <a:t>Distributional impacts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7" y="1348467"/>
            <a:ext cx="9736211" cy="5264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1574" y="5166639"/>
            <a:ext cx="199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 = Tax rebate</a:t>
            </a:r>
          </a:p>
          <a:p>
            <a:r>
              <a:rPr lang="en-GB" dirty="0" smtClean="0"/>
              <a:t>TV = Tax &amp; voucher</a:t>
            </a:r>
          </a:p>
          <a:p>
            <a:r>
              <a:rPr lang="en-GB" dirty="0" smtClean="0"/>
              <a:t>Voucher = voucher only (no tax)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1" y="557892"/>
            <a:ext cx="7267575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Emission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690688"/>
            <a:ext cx="4713514" cy="4024312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Tax rebates nearly eliminate emission savings from taxes</a:t>
            </a:r>
          </a:p>
          <a:p>
            <a:pPr marL="342900" indent="-342900"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Tax &amp; vouchers: </a:t>
            </a:r>
          </a:p>
          <a:p>
            <a:pPr marL="800100" lvl="1" indent="-342900"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Renewable electricity vouchers could save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/>
              <a:t>95.5 </a:t>
            </a:r>
            <a:r>
              <a:rPr lang="en-GB" dirty="0"/>
              <a:t>MtCO</a:t>
            </a:r>
            <a:r>
              <a:rPr lang="en-GB" baseline="-25000" dirty="0"/>
              <a:t>2</a:t>
            </a:r>
            <a:r>
              <a:rPr lang="en-GB" dirty="0"/>
              <a:t>e </a:t>
            </a:r>
            <a:r>
              <a:rPr lang="en-GB" dirty="0" smtClean="0">
                <a:solidFill>
                  <a:schemeClr val="tx1"/>
                </a:solidFill>
              </a:rPr>
              <a:t>or </a:t>
            </a:r>
            <a:r>
              <a:rPr lang="en-GB" b="1" dirty="0" smtClean="0">
                <a:solidFill>
                  <a:schemeClr val="tx1"/>
                </a:solidFill>
              </a:rPr>
              <a:t>14% </a:t>
            </a:r>
            <a:r>
              <a:rPr lang="en-GB" dirty="0" smtClean="0">
                <a:solidFill>
                  <a:schemeClr val="tx1"/>
                </a:solidFill>
              </a:rPr>
              <a:t>of home energy GHG</a:t>
            </a:r>
          </a:p>
          <a:p>
            <a:pPr marL="800100" lvl="1" indent="-342900"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Public transport vouchers could save </a:t>
            </a:r>
            <a:r>
              <a:rPr lang="en-GB" dirty="0"/>
              <a:t>116 MtCO</a:t>
            </a:r>
            <a:r>
              <a:rPr lang="en-GB" baseline="-25000" dirty="0"/>
              <a:t>2</a:t>
            </a:r>
            <a:r>
              <a:rPr lang="en-GB" dirty="0"/>
              <a:t>e </a:t>
            </a:r>
            <a:r>
              <a:rPr lang="en-GB" dirty="0" smtClean="0">
                <a:solidFill>
                  <a:schemeClr val="tx1"/>
                </a:solidFill>
              </a:rPr>
              <a:t>or </a:t>
            </a:r>
            <a:r>
              <a:rPr lang="en-GB" b="1" dirty="0" smtClean="0">
                <a:solidFill>
                  <a:schemeClr val="tx1"/>
                </a:solidFill>
              </a:rPr>
              <a:t>15%</a:t>
            </a:r>
            <a:r>
              <a:rPr lang="en-GB" dirty="0" smtClean="0">
                <a:solidFill>
                  <a:schemeClr val="tx1"/>
                </a:solidFill>
              </a:rPr>
              <a:t> of motor fuel emissions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607" y="4433206"/>
            <a:ext cx="4305300" cy="7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057" y="5538788"/>
            <a:ext cx="11375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Caveats: Emission savings from green vouchers would need time to materialise &amp; require prior funding for investments. We currently do not model substitution effects of the taxes</a:t>
            </a:r>
          </a:p>
          <a:p>
            <a:endParaRPr lang="en-GB" dirty="0" smtClean="0"/>
          </a:p>
          <a:p>
            <a:r>
              <a:rPr lang="en-GB" dirty="0" smtClean="0"/>
              <a:t>Data: EU HBS 2010 &amp; </a:t>
            </a:r>
            <a:r>
              <a:rPr lang="en-GB" dirty="0" err="1" smtClean="0"/>
              <a:t>Exiobase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6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957489"/>
          </a:xfrm>
        </p:spPr>
        <p:txBody>
          <a:bodyPr/>
          <a:lstStyle/>
          <a:p>
            <a:r>
              <a:rPr lang="en-GB" dirty="0" smtClean="0"/>
              <a:t>Fuel and transport poverty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22614"/>
            <a:ext cx="8066098" cy="5241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0814" y="4677371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 = Tax rebate</a:t>
            </a:r>
          </a:p>
          <a:p>
            <a:r>
              <a:rPr lang="en-GB" dirty="0" smtClean="0"/>
              <a:t>TV = Tax &amp; voucher</a:t>
            </a:r>
          </a:p>
          <a:p>
            <a:r>
              <a:rPr lang="en-GB" dirty="0" smtClean="0"/>
              <a:t>V = Voucher only</a:t>
            </a:r>
          </a:p>
          <a:p>
            <a:endParaRPr lang="en-GB" dirty="0"/>
          </a:p>
          <a:p>
            <a:r>
              <a:rPr lang="en-GB" dirty="0" smtClean="0"/>
              <a:t>Data: EU HBS 2010, </a:t>
            </a:r>
            <a:r>
              <a:rPr lang="en-GB" dirty="0" err="1" smtClean="0"/>
              <a:t>Exiobase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078686" y="489857"/>
            <a:ext cx="3113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Hills’ definition of fuel poverty: high cost (&gt; </a:t>
            </a:r>
            <a:r>
              <a:rPr lang="en-GB" dirty="0" err="1" smtClean="0"/>
              <a:t>equivalised</a:t>
            </a:r>
            <a:r>
              <a:rPr lang="en-GB" dirty="0" smtClean="0"/>
              <a:t> median) and low income (below 60% median income after housing cost)</a:t>
            </a:r>
          </a:p>
          <a:p>
            <a:endParaRPr lang="en-GB" dirty="0"/>
          </a:p>
          <a:p>
            <a:r>
              <a:rPr lang="en-GB" dirty="0" smtClean="0"/>
              <a:t>Transport poverty (Mattioli et al.): same definition but cost is &gt; twice median spending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7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69" y="1313771"/>
            <a:ext cx="11249518" cy="537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184"/>
            <a:ext cx="11919857" cy="875846"/>
          </a:xfrm>
        </p:spPr>
        <p:txBody>
          <a:bodyPr/>
          <a:lstStyle/>
          <a:p>
            <a:r>
              <a:rPr lang="en-GB" dirty="0" smtClean="0"/>
              <a:t>Reducing top emitters vs. lifting those in poverty up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830142" y="1045030"/>
            <a:ext cx="122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Data: EU HBS 2010 &amp; </a:t>
            </a:r>
            <a:r>
              <a:rPr lang="en-GB" dirty="0" err="1" smtClean="0"/>
              <a:t>Exiobase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0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14" y="0"/>
            <a:ext cx="10515600" cy="1325563"/>
          </a:xfrm>
        </p:spPr>
        <p:txBody>
          <a:bodyPr/>
          <a:lstStyle/>
          <a:p>
            <a:r>
              <a:rPr lang="en-GB" dirty="0" smtClean="0"/>
              <a:t>Consumption corridor scenarios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65" y="1690688"/>
            <a:ext cx="9418905" cy="4873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1686" y="3265714"/>
            <a:ext cx="1730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Assumed </a:t>
            </a:r>
            <a:r>
              <a:rPr lang="en-GB" b="1" dirty="0" smtClean="0"/>
              <a:t>global carbon budget </a:t>
            </a:r>
            <a:r>
              <a:rPr lang="en-GB" dirty="0" smtClean="0"/>
              <a:t>from 2018 onwards: </a:t>
            </a:r>
            <a:r>
              <a:rPr lang="en-GB" b="1" dirty="0" smtClean="0"/>
              <a:t>420GT</a:t>
            </a:r>
            <a:r>
              <a:rPr lang="en-GB" dirty="0" smtClean="0"/>
              <a:t> (= 66% chance to stay below 1.5 degrees warming, IPCC 2018)</a:t>
            </a:r>
          </a:p>
          <a:p>
            <a:endParaRPr lang="en-GB" dirty="0" smtClean="0"/>
          </a:p>
          <a:p>
            <a:r>
              <a:rPr lang="en-GB" dirty="0" smtClean="0"/>
              <a:t>Data: EU HBS 2010 &amp; </a:t>
            </a:r>
            <a:r>
              <a:rPr lang="en-GB" dirty="0" err="1" smtClean="0"/>
              <a:t>Exiobase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23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85" y="564683"/>
            <a:ext cx="5517015" cy="5444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886"/>
            <a:ext cx="5154386" cy="46420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Choose less regressive taxes: </a:t>
            </a:r>
            <a:r>
              <a:rPr lang="en-GB" dirty="0" smtClean="0">
                <a:solidFill>
                  <a:srgbClr val="0070C0"/>
                </a:solidFill>
              </a:rPr>
              <a:t>transport taxes less regressive; flight taxes progressive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Compensate for regressive effects: </a:t>
            </a:r>
            <a:r>
              <a:rPr lang="en-GB" dirty="0" smtClean="0">
                <a:solidFill>
                  <a:srgbClr val="0070C0"/>
                </a:solidFill>
              </a:rPr>
              <a:t>invest in green infrastructures &amp; provide free green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Consumption corridors: </a:t>
            </a:r>
            <a:r>
              <a:rPr lang="en-GB" dirty="0" smtClean="0">
                <a:solidFill>
                  <a:srgbClr val="0070C0"/>
                </a:solidFill>
              </a:rPr>
              <a:t>Tackle top emitters &amp;  support the vulnerable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100" y="6176963"/>
            <a:ext cx="547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“Safe and just space for humanity”, Kate Raworth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335640" y="1554460"/>
            <a:ext cx="385636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400" dirty="0">
                <a:solidFill>
                  <a:schemeClr val="tx1"/>
                </a:solidFill>
                <a:hlinkClick r:id="rId3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hlinkClick r:id="rId3"/>
              </a:rPr>
              <a:t>.m.buchs@leeds.ac.uk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  @</a:t>
            </a:r>
            <a:r>
              <a:rPr lang="en-GB" sz="2400" dirty="0" err="1" smtClean="0">
                <a:solidFill>
                  <a:schemeClr val="tx1"/>
                </a:solidFill>
              </a:rPr>
              <a:t>mmbuchs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en-GB" sz="2400" dirty="0"/>
          </a:p>
          <a:p>
            <a:pPr>
              <a:spcBef>
                <a:spcPct val="50000"/>
              </a:spcBef>
              <a:buNone/>
            </a:pPr>
            <a:r>
              <a:rPr lang="en-GB" sz="2400" dirty="0" smtClean="0">
                <a:hlinkClick r:id="rId4"/>
              </a:rPr>
              <a:t>Sylke.Schnepf@ec.europa.eu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189" y="1922028"/>
            <a:ext cx="684168" cy="670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429" y="5176157"/>
            <a:ext cx="10662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/>
              <a:t>Looking forward to your questions!</a:t>
            </a:r>
            <a:endParaRPr lang="en-GB" sz="4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0"/>
            <a:ext cx="6601885" cy="43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5208814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Asdrubali</a:t>
            </a:r>
            <a:r>
              <a:rPr lang="en-GB" dirty="0"/>
              <a:t>, F., G. </a:t>
            </a:r>
            <a:r>
              <a:rPr lang="en-GB" dirty="0" err="1"/>
              <a:t>Baldinelli</a:t>
            </a:r>
            <a:r>
              <a:rPr lang="en-GB" dirty="0"/>
              <a:t>, F. D’Alessandro and F. </a:t>
            </a:r>
            <a:r>
              <a:rPr lang="en-GB" dirty="0" err="1"/>
              <a:t>Scrucca</a:t>
            </a:r>
            <a:r>
              <a:rPr lang="en-GB" dirty="0"/>
              <a:t> (2015). "Life cycle assessment of electricity production from renewable energies: Review and results harmonization." </a:t>
            </a:r>
            <a:r>
              <a:rPr lang="en-GB" u="sng" dirty="0"/>
              <a:t>Renewable and Sustainable Energy Reviews</a:t>
            </a:r>
            <a:r>
              <a:rPr lang="en-GB" dirty="0"/>
              <a:t> </a:t>
            </a:r>
            <a:r>
              <a:rPr lang="en-GB" b="1" dirty="0"/>
              <a:t>42</a:t>
            </a:r>
            <a:r>
              <a:rPr lang="en-GB" dirty="0"/>
              <a:t>: 1113-1122.</a:t>
            </a:r>
          </a:p>
          <a:p>
            <a:r>
              <a:rPr lang="en-GB" dirty="0"/>
              <a:t>Büchs, M. and S. V. Schnepf (2013). "Who emits most? Associations between socio-economic factors and UK households' home energy, transport, indirect and total CO2 emissions." </a:t>
            </a:r>
            <a:r>
              <a:rPr lang="en-GB" u="sng" dirty="0"/>
              <a:t>Ecological Economics</a:t>
            </a:r>
            <a:r>
              <a:rPr lang="en-GB" dirty="0"/>
              <a:t> </a:t>
            </a:r>
            <a:r>
              <a:rPr lang="en-GB" b="1" dirty="0"/>
              <a:t>90</a:t>
            </a:r>
            <a:r>
              <a:rPr lang="en-GB" dirty="0"/>
              <a:t>: 114-123.</a:t>
            </a:r>
          </a:p>
          <a:p>
            <a:r>
              <a:rPr lang="en-GB" dirty="0"/>
              <a:t>Büchs, M., N. Bardsley and S. Schnepf (2014). Unequal emissions – unequal policy impacts: how do different areas of CO2 emissions compare? </a:t>
            </a:r>
            <a:r>
              <a:rPr lang="en-GB" u="sng" dirty="0"/>
              <a:t>International Handbook on Social Policy and the Environment</a:t>
            </a:r>
            <a:r>
              <a:rPr lang="en-GB" dirty="0"/>
              <a:t>. T. Fitzpatrick. Cheltenham, UK, Edward Elgar</a:t>
            </a:r>
            <a:r>
              <a:rPr lang="en-GB" b="1" dirty="0"/>
              <a:t>: </a:t>
            </a:r>
            <a:r>
              <a:rPr lang="en-GB" dirty="0"/>
              <a:t>62-92.</a:t>
            </a:r>
          </a:p>
          <a:p>
            <a:r>
              <a:rPr lang="en-GB" dirty="0"/>
              <a:t>Büchs, M., S. </a:t>
            </a:r>
            <a:r>
              <a:rPr lang="en-GB" dirty="0" err="1"/>
              <a:t>Duwe</a:t>
            </a:r>
            <a:r>
              <a:rPr lang="en-GB" dirty="0"/>
              <a:t> and N. Bardsley (2011). "Who bears the brunt? Distributional effects of climate change mitigation policies." </a:t>
            </a:r>
            <a:r>
              <a:rPr lang="en-GB" u="sng" dirty="0"/>
              <a:t>Critical Social Policy</a:t>
            </a:r>
            <a:r>
              <a:rPr lang="en-GB" dirty="0"/>
              <a:t> </a:t>
            </a:r>
            <a:r>
              <a:rPr lang="en-GB" b="1" dirty="0"/>
              <a:t>31</a:t>
            </a:r>
            <a:r>
              <a:rPr lang="en-GB" dirty="0"/>
              <a:t>(2): 285-307.</a:t>
            </a:r>
          </a:p>
          <a:p>
            <a:r>
              <a:rPr lang="en-GB" dirty="0"/>
              <a:t>Caron, J., S. M. Cohen, M. Brown and J. M. Reilly (2018). "Exploring the impacts of a national U.S. CO2 tax and revenue recycling options with a coupled electricity-economy model." </a:t>
            </a:r>
            <a:r>
              <a:rPr lang="en-GB" u="sng" dirty="0"/>
              <a:t>Climate Change Economics</a:t>
            </a:r>
            <a:r>
              <a:rPr lang="en-GB" dirty="0"/>
              <a:t> </a:t>
            </a:r>
            <a:r>
              <a:rPr lang="en-GB" b="1" dirty="0"/>
              <a:t>9</a:t>
            </a:r>
            <a:r>
              <a:rPr lang="en-GB" dirty="0"/>
              <a:t>(1).</a:t>
            </a:r>
          </a:p>
          <a:p>
            <a:r>
              <a:rPr lang="en-GB" dirty="0"/>
              <a:t>Coote, A. and A. Percy (2020). </a:t>
            </a:r>
            <a:r>
              <a:rPr lang="en-GB" u="sng" dirty="0"/>
              <a:t>The case for universal basic services. Cambridge, Polity Press.</a:t>
            </a:r>
            <a:endParaRPr lang="en-GB" dirty="0"/>
          </a:p>
          <a:p>
            <a:r>
              <a:rPr lang="en-GB" dirty="0"/>
              <a:t>EEA (2017). Overview of electricity production and use in Europe. Copenhagen, European Environment Agency, https://www.eea.europa.eu/data-and-maps/indicators/overview-of-the-electricity-production-2/assessment-4, last accessed 25 August 2020.</a:t>
            </a:r>
          </a:p>
          <a:p>
            <a:r>
              <a:rPr lang="en-GB" dirty="0"/>
              <a:t>Huang, H., D. Roland-Holst, C. Springer, J. Lin, W. </a:t>
            </a:r>
            <a:r>
              <a:rPr lang="en-GB" dirty="0" err="1"/>
              <a:t>Cai</a:t>
            </a:r>
            <a:r>
              <a:rPr lang="en-GB" dirty="0"/>
              <a:t> and C. Wang (2019). "Emissions trading systems and social equity: A CGE assessment for China." </a:t>
            </a:r>
            <a:r>
              <a:rPr lang="en-GB" u="sng" dirty="0"/>
              <a:t>Applied Energy</a:t>
            </a:r>
            <a:r>
              <a:rPr lang="en-GB" dirty="0"/>
              <a:t> </a:t>
            </a:r>
            <a:r>
              <a:rPr lang="en-GB" b="1" dirty="0"/>
              <a:t>235</a:t>
            </a:r>
            <a:r>
              <a:rPr lang="en-GB" dirty="0"/>
              <a:t>: 1254-1265.</a:t>
            </a:r>
          </a:p>
          <a:p>
            <a:r>
              <a:rPr lang="en-GB" dirty="0"/>
              <a:t>Institute for Global Prosperity (2017). Social prosperity for the future: A proposal for Universal Basic Services. London, University College London.</a:t>
            </a:r>
          </a:p>
          <a:p>
            <a:r>
              <a:rPr lang="en-GB" dirty="0"/>
              <a:t>Landis, F. (2019). "Cost distribution and equity of climate policy in Switzerland." </a:t>
            </a:r>
            <a:r>
              <a:rPr lang="en-GB" u="sng" dirty="0"/>
              <a:t>Swiss Journal of Economics and Statistics</a:t>
            </a:r>
            <a:r>
              <a:rPr lang="en-GB" dirty="0"/>
              <a:t> </a:t>
            </a:r>
            <a:r>
              <a:rPr lang="en-GB" b="1" dirty="0"/>
              <a:t>155</a:t>
            </a:r>
            <a:r>
              <a:rPr lang="en-GB" dirty="0"/>
              <a:t>(1).</a:t>
            </a:r>
          </a:p>
          <a:p>
            <a:r>
              <a:rPr lang="en-GB" dirty="0"/>
              <a:t>Raworth, K. (2017). </a:t>
            </a:r>
            <a:r>
              <a:rPr lang="en-GB" u="sng" dirty="0"/>
              <a:t>Doughnut economics: seven ways to think like a 21st-century economist. London, Random House Business Books</a:t>
            </a:r>
            <a:r>
              <a:rPr lang="en-GB" u="sng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85" y="564683"/>
            <a:ext cx="5517015" cy="5444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886"/>
            <a:ext cx="5676900" cy="4642077"/>
          </a:xfrm>
        </p:spPr>
        <p:txBody>
          <a:bodyPr>
            <a:normAutofit/>
          </a:bodyPr>
          <a:lstStyle/>
          <a:p>
            <a:r>
              <a:rPr lang="en-GB" dirty="0" smtClean="0"/>
              <a:t>Increasing awareness of the need to combine environmental and social objectives</a:t>
            </a:r>
          </a:p>
          <a:p>
            <a:r>
              <a:rPr lang="en-GB" dirty="0" smtClean="0"/>
              <a:t>Raworth (2017): “safe and just space for humanity”</a:t>
            </a:r>
          </a:p>
          <a:p>
            <a:r>
              <a:rPr lang="en-GB" dirty="0" smtClean="0"/>
              <a:t>Problem: some environmental policies have regressive distribution impacts – and hence are unpopular</a:t>
            </a:r>
          </a:p>
          <a:p>
            <a:r>
              <a:rPr lang="en-GB" dirty="0" smtClean="0"/>
              <a:t>What can policy makers do to counteract?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100" y="6176963"/>
            <a:ext cx="547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“Safe and just space for humanity”, Kate Raworth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85" y="564683"/>
            <a:ext cx="5517015" cy="5444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policy proposals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886"/>
            <a:ext cx="4860471" cy="46420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Choose less regressive taxes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Compensate for regressive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Tackle top emitters  - support the vulnerable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100" y="6176963"/>
            <a:ext cx="547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“Safe and just space for humanity”, Kate Raworth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6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323"/>
            <a:ext cx="10515600" cy="1325563"/>
          </a:xfrm>
        </p:spPr>
        <p:txBody>
          <a:bodyPr/>
          <a:lstStyle/>
          <a:p>
            <a:r>
              <a:rPr lang="en-GB" dirty="0" smtClean="0"/>
              <a:t>Carbon tax burdens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1919" y="5976257"/>
            <a:ext cx="1158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Average tax burden as per cent of household income of a €50 tax per tonne of CO2e across 24 EU countries. Data for tax graphs: EU HBS 2010, </a:t>
            </a:r>
            <a:r>
              <a:rPr lang="en-GB" dirty="0" err="1" smtClean="0"/>
              <a:t>Exiobase</a:t>
            </a:r>
            <a:r>
              <a:rPr lang="en-GB" dirty="0" smtClean="0"/>
              <a:t>. Data for FFL: UK Living Costs and Food Survey; DEFRA GHG conversion factors.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8" y="1258709"/>
            <a:ext cx="6537174" cy="4717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31" y="1373009"/>
            <a:ext cx="4903317" cy="35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05" y="209323"/>
            <a:ext cx="11803395" cy="1325563"/>
          </a:xfrm>
        </p:spPr>
        <p:txBody>
          <a:bodyPr/>
          <a:lstStyle/>
          <a:p>
            <a:r>
              <a:rPr lang="en-GB" dirty="0" smtClean="0"/>
              <a:t>Multiple of the tax burden of 5</a:t>
            </a:r>
            <a:r>
              <a:rPr lang="en-GB" baseline="30000" dirty="0" smtClean="0"/>
              <a:t>th</a:t>
            </a:r>
            <a:r>
              <a:rPr lang="en-GB" dirty="0" smtClean="0"/>
              <a:t> income quintile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36206" y="5103674"/>
            <a:ext cx="3555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€50 tax per tonne of CO2e across 24 EU countries / UK for FFL</a:t>
            </a:r>
          </a:p>
          <a:p>
            <a:pPr algn="r">
              <a:buNone/>
            </a:pPr>
            <a:endParaRPr lang="en-GB" dirty="0" smtClean="0"/>
          </a:p>
          <a:p>
            <a:pPr algn="r">
              <a:buNone/>
            </a:pPr>
            <a:r>
              <a:rPr lang="en-GB" dirty="0" smtClean="0"/>
              <a:t>Data: EU HBS 2010, </a:t>
            </a:r>
            <a:r>
              <a:rPr lang="en-GB" dirty="0" err="1" smtClean="0"/>
              <a:t>Exiobase</a:t>
            </a:r>
            <a:r>
              <a:rPr lang="en-GB" dirty="0" smtClean="0"/>
              <a:t>; UK Living Costs and Food Survey 2014-2017/8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5" y="1275064"/>
            <a:ext cx="8225242" cy="558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5011" y="1275064"/>
            <a:ext cx="35935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Home energy taxes are most regressive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Taxes on motor fuel / all travel are less regressive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Taxes on flights are progressive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6996" y="0"/>
            <a:ext cx="10263893" cy="782357"/>
          </a:xfrm>
        </p:spPr>
        <p:txBody>
          <a:bodyPr/>
          <a:lstStyle/>
          <a:p>
            <a:r>
              <a:rPr lang="fr-FR" dirty="0" smtClean="0"/>
              <a:t>Opposition </a:t>
            </a:r>
            <a:r>
              <a:rPr lang="fr-FR" dirty="0" err="1" smtClean="0"/>
              <a:t>against</a:t>
            </a:r>
            <a:r>
              <a:rPr lang="fr-FR" dirty="0" smtClean="0"/>
              <a:t> fuel taxes</a:t>
            </a:r>
            <a:endParaRPr lang="fr-F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64182" y="5748243"/>
            <a:ext cx="227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fr-FR" sz="2200" noProof="0" dirty="0" smtClean="0"/>
              <a:t>Source: ESS 2016, </a:t>
            </a:r>
            <a:r>
              <a:rPr lang="fr-FR" sz="2200" noProof="0" dirty="0" err="1" smtClean="0"/>
              <a:t>Germanwatch</a:t>
            </a:r>
            <a:r>
              <a:rPr lang="fr-FR" sz="2200" dirty="0" smtClean="0"/>
              <a:t>.</a:t>
            </a:r>
            <a:r>
              <a:rPr lang="fr-FR" sz="2200" dirty="0" err="1" smtClean="0"/>
              <a:t>org</a:t>
            </a:r>
            <a:endParaRPr lang="fr-FR" sz="2200" noProof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6" y="782357"/>
            <a:ext cx="8337765" cy="57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382" y="188359"/>
            <a:ext cx="10263893" cy="782357"/>
          </a:xfrm>
        </p:spPr>
        <p:txBody>
          <a:bodyPr/>
          <a:lstStyle/>
          <a:p>
            <a:r>
              <a:rPr lang="fr-FR" dirty="0" smtClean="0"/>
              <a:t>Drivers of opposition</a:t>
            </a:r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9162290" y="188359"/>
            <a:ext cx="297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Data: European Social Survey 2016 / Eurostat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5475" y="5283080"/>
            <a:ext cx="1193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Analysis at the individual level (logistic regression) and country level: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Low income, fuel poverty, low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climate change worry &amp; little trust in politicians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221"/>
            <a:ext cx="12307137" cy="38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Compensation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8" y="1556914"/>
            <a:ext cx="7494814" cy="5007172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arenR"/>
            </a:pPr>
            <a:r>
              <a:rPr lang="en-GB" sz="3200" dirty="0" smtClean="0"/>
              <a:t>Cash compensation</a:t>
            </a:r>
          </a:p>
          <a:p>
            <a:pPr lvl="1">
              <a:spcBef>
                <a:spcPct val="50000"/>
              </a:spcBef>
            </a:pPr>
            <a:r>
              <a:rPr lang="en-GB" dirty="0" smtClean="0"/>
              <a:t>Equal per capita tax rebates</a:t>
            </a:r>
          </a:p>
          <a:p>
            <a:pPr lvl="1">
              <a:spcBef>
                <a:spcPct val="50000"/>
              </a:spcBef>
            </a:pPr>
            <a:r>
              <a:rPr lang="en-GB" dirty="0" smtClean="0"/>
              <a:t>Benefit system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arenR"/>
            </a:pPr>
            <a:r>
              <a:rPr lang="en-GB" sz="3200" dirty="0" smtClean="0"/>
              <a:t>“In-kind” compensation</a:t>
            </a:r>
          </a:p>
          <a:p>
            <a:pPr lvl="1">
              <a:spcBef>
                <a:spcPct val="50000"/>
              </a:spcBef>
            </a:pPr>
            <a:r>
              <a:rPr lang="en-GB" dirty="0"/>
              <a:t>Investment in green infrastructures, e.g. renewable electricity, home insulation, public transport </a:t>
            </a:r>
            <a:r>
              <a:rPr lang="en-GB" dirty="0">
                <a:sym typeface="Wingdings" panose="05000000000000000000" pitchFamily="2" charset="2"/>
              </a:rPr>
              <a:t> free provision of basic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199" y="673695"/>
            <a:ext cx="3705225" cy="26289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8228199" y="3611164"/>
            <a:ext cx="3589524" cy="2626349"/>
          </a:xfrm>
          <a:prstGeom prst="flowChartPunchedTape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Green basic services or vouchers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480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28649"/>
            <a:ext cx="10515600" cy="1325563"/>
          </a:xfrm>
        </p:spPr>
        <p:txBody>
          <a:bodyPr/>
          <a:lstStyle/>
          <a:p>
            <a:r>
              <a:rPr lang="en-GB" dirty="0" smtClean="0"/>
              <a:t>Compensation options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976" y="559395"/>
            <a:ext cx="3018024" cy="2141323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9329798" y="3035123"/>
            <a:ext cx="2706380" cy="1793593"/>
          </a:xfrm>
          <a:prstGeom prst="flowChartPunchedTape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Green basic services or vouchers</a:t>
            </a:r>
            <a:endParaRPr lang="en-GB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78927"/>
              </p:ext>
            </p:extLst>
          </p:nvPr>
        </p:nvGraphicFramePr>
        <p:xfrm>
          <a:off x="307559" y="1005840"/>
          <a:ext cx="8705811" cy="53115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01937">
                  <a:extLst>
                    <a:ext uri="{9D8B030D-6E8A-4147-A177-3AD203B41FA5}">
                      <a16:colId xmlns:a16="http://schemas.microsoft.com/office/drawing/2014/main" val="906446242"/>
                    </a:ext>
                  </a:extLst>
                </a:gridCol>
                <a:gridCol w="2901937">
                  <a:extLst>
                    <a:ext uri="{9D8B030D-6E8A-4147-A177-3AD203B41FA5}">
                      <a16:colId xmlns:a16="http://schemas.microsoft.com/office/drawing/2014/main" val="4093161216"/>
                    </a:ext>
                  </a:extLst>
                </a:gridCol>
                <a:gridCol w="2901937">
                  <a:extLst>
                    <a:ext uri="{9D8B030D-6E8A-4147-A177-3AD203B41FA5}">
                      <a16:colId xmlns:a16="http://schemas.microsoft.com/office/drawing/2014/main" val="110723914"/>
                    </a:ext>
                  </a:extLst>
                </a:gridCol>
              </a:tblGrid>
              <a:tr h="708231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Equal</a:t>
                      </a:r>
                      <a:r>
                        <a:rPr lang="en-GB" sz="2400" baseline="0" dirty="0" smtClean="0"/>
                        <a:t> per capita tax rebates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Free green</a:t>
                      </a:r>
                      <a:r>
                        <a:rPr lang="en-GB" sz="2400" baseline="0" dirty="0" smtClean="0"/>
                        <a:t> services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85364"/>
                  </a:ext>
                </a:extLst>
              </a:tr>
              <a:tr h="10117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Distributional impacts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Progressive (especially for travel)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Progressive (especially for travel)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73914"/>
                  </a:ext>
                </a:extLst>
              </a:tr>
              <a:tr h="192234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Emission reduction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Can</a:t>
                      </a:r>
                      <a:r>
                        <a:rPr lang="en-GB" sz="2400" baseline="0" dirty="0" smtClean="0"/>
                        <a:t> be limited if spending is inelastic &amp; few alternatives on the market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Higher potential for reduction because governments</a:t>
                      </a:r>
                      <a:r>
                        <a:rPr lang="en-GB" sz="2400" baseline="0" dirty="0" smtClean="0"/>
                        <a:t> directly improve carbon footprint of provision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98956"/>
                  </a:ext>
                </a:extLst>
              </a:tr>
              <a:tr h="131528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Fuel</a:t>
                      </a:r>
                      <a:r>
                        <a:rPr lang="en-GB" sz="2400" baseline="0" dirty="0" smtClean="0"/>
                        <a:t> &amp; transport poverty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Little</a:t>
                      </a:r>
                      <a:r>
                        <a:rPr lang="en-GB" sz="2400" baseline="0" dirty="0" smtClean="0"/>
                        <a:t> impact because spending on fuel/transport remains similar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Greater reductions</a:t>
                      </a:r>
                      <a:r>
                        <a:rPr lang="en-GB" sz="2400" baseline="0" dirty="0" smtClean="0"/>
                        <a:t> of fuel / transport poverty because spending reduces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84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CFA0F611DDF43BC8A6254EE0EADA4" ma:contentTypeVersion="13" ma:contentTypeDescription="Create a new document." ma:contentTypeScope="" ma:versionID="d99ce9248539c0228c1a02fa37931077">
  <xsd:schema xmlns:xsd="http://www.w3.org/2001/XMLSchema" xmlns:xs="http://www.w3.org/2001/XMLSchema" xmlns:p="http://schemas.microsoft.com/office/2006/metadata/properties" xmlns:ns3="43f76372-9d7b-4abd-8e2d-0304366457b1" xmlns:ns4="8d7625fc-be4a-4a9f-8955-157dc7d83dc2" targetNamespace="http://schemas.microsoft.com/office/2006/metadata/properties" ma:root="true" ma:fieldsID="a11726d4918b6a1628b8cbcab4b0002c" ns3:_="" ns4:_="">
    <xsd:import namespace="43f76372-9d7b-4abd-8e2d-0304366457b1"/>
    <xsd:import namespace="8d7625fc-be4a-4a9f-8955-157dc7d83d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76372-9d7b-4abd-8e2d-030436645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625fc-be4a-4a9f-8955-157dc7d83d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0045A-59B5-4D18-BBE7-E3984DC16CE1}">
  <ds:schemaRefs>
    <ds:schemaRef ds:uri="http://www.w3.org/XML/1998/namespace"/>
    <ds:schemaRef ds:uri="43f76372-9d7b-4abd-8e2d-0304366457b1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d7625fc-be4a-4a9f-8955-157dc7d83dc2"/>
  </ds:schemaRefs>
</ds:datastoreItem>
</file>

<file path=customXml/itemProps2.xml><?xml version="1.0" encoding="utf-8"?>
<ds:datastoreItem xmlns:ds="http://schemas.openxmlformats.org/officeDocument/2006/customXml" ds:itemID="{856535F7-7E8F-477B-A017-EC969FD625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2A9D43-2FBD-4F65-8AD8-25DCBCD18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76372-9d7b-4abd-8e2d-0304366457b1"/>
    <ds:schemaRef ds:uri="8d7625fc-be4a-4a9f-8955-157dc7d83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1205</Words>
  <Application>Microsoft Office PowerPoint</Application>
  <PresentationFormat>Widescreen</PresentationFormat>
  <Paragraphs>117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How to create fairer climate policies</vt:lpstr>
      <vt:lpstr>Introduction</vt:lpstr>
      <vt:lpstr>Three policy proposals</vt:lpstr>
      <vt:lpstr>Carbon tax burdens</vt:lpstr>
      <vt:lpstr>Multiple of the tax burden of 5th income quintile</vt:lpstr>
      <vt:lpstr>Opposition against fuel taxes</vt:lpstr>
      <vt:lpstr>Drivers of opposition</vt:lpstr>
      <vt:lpstr>Compensation options</vt:lpstr>
      <vt:lpstr>Compensation options</vt:lpstr>
      <vt:lpstr>Distributional impacts</vt:lpstr>
      <vt:lpstr>Emission reduction</vt:lpstr>
      <vt:lpstr>Fuel and transport poverty</vt:lpstr>
      <vt:lpstr>Reducing top emitters vs. lifting those in poverty up</vt:lpstr>
      <vt:lpstr>Consumption corridor scenarios</vt:lpstr>
      <vt:lpstr>Conclusions</vt:lpstr>
      <vt:lpstr>PowerPoint Presentation</vt:lpstr>
      <vt:lpstr>References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Effectiveness, fairness and needs satisfaction: new options for designing climate policies</dc:title>
  <dc:creator>Milena Buchs</dc:creator>
  <cp:lastModifiedBy>Sylke SCHNEPF</cp:lastModifiedBy>
  <cp:revision>117</cp:revision>
  <dcterms:created xsi:type="dcterms:W3CDTF">2021-03-15T09:38:47Z</dcterms:created>
  <dcterms:modified xsi:type="dcterms:W3CDTF">2021-06-01T07:46:21Z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0x010100E82CFA0F611DDF43BC8A6254EE0EADA4</vt:lpwstr>
  </property>
</Properties>
</file>