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0" r:id="rId6"/>
    <p:sldId id="259" r:id="rId7"/>
    <p:sldId id="389" r:id="rId8"/>
    <p:sldId id="264" r:id="rId9"/>
    <p:sldId id="272" r:id="rId10"/>
    <p:sldId id="392" r:id="rId11"/>
    <p:sldId id="363" r:id="rId12"/>
    <p:sldId id="284" r:id="rId13"/>
    <p:sldId id="393" r:id="rId14"/>
    <p:sldId id="314" r:id="rId15"/>
    <p:sldId id="257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664"/>
    <p:restoredTop sz="94637"/>
  </p:normalViewPr>
  <p:slideViewPr>
    <p:cSldViewPr snapToGrid="0" snapToObjects="1">
      <p:cViewPr varScale="1">
        <p:scale>
          <a:sx n="68" d="100"/>
          <a:sy n="68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79FC-CCC6-0644-BE3F-B99A9B583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1176337"/>
          </a:xfrm>
        </p:spPr>
        <p:txBody>
          <a:bodyPr anchor="b"/>
          <a:lstStyle>
            <a:lvl1pPr algn="ctr">
              <a:defRPr sz="6000" b="0" i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849B82-9D94-8249-84DA-BE76970AF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001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FFF9-E3ED-F742-B4B3-7B18CC42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BBA25-85FE-BA4B-BDD6-31D627F4F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9E2EF-40F1-E340-AFE2-50250791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8C2A0-C821-5A44-8A54-2DAD0C41DC4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FED0B-50D0-2940-B85A-8BE8DD9F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A1C93-EA26-4E44-9D16-F367EB47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6E626-FF84-E04E-8B05-CE420A8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7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42D45-802A-8147-BB96-4851195D9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5C228-2D27-AA42-9166-07F94D9B8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7303B-9423-B042-8E13-5B526709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8C2A0-C821-5A44-8A54-2DAD0C41DC4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070AC-2AF6-E24A-9D0E-482919F00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6029F-48C2-604A-BAE7-26A77756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6E626-FF84-E04E-8B05-CE420A8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67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noFill/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22C326-ABA2-F748-AF59-8E480C5985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2C7B8-DABD-FF4D-8961-9869A3E4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3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22C326-ABA2-F748-AF59-8E480C5985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2C7B8-DABD-FF4D-8961-9869A3E4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53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22C326-ABA2-F748-AF59-8E480C5985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2C7B8-DABD-FF4D-8961-9869A3E4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44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22C326-ABA2-F748-AF59-8E480C5985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2C7B8-DABD-FF4D-8961-9869A3E4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6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22C326-ABA2-F748-AF59-8E480C5985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2C7B8-DABD-FF4D-8961-9869A3E4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36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22C326-ABA2-F748-AF59-8E480C5985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2C7B8-DABD-FF4D-8961-9869A3E4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24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22C326-ABA2-F748-AF59-8E480C5985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2C7B8-DABD-FF4D-8961-9869A3E4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3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22C326-ABA2-F748-AF59-8E480C5985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2C7B8-DABD-FF4D-8961-9869A3E4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DB1D-371C-5C4D-9672-EE4566CD1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6455" y="512083"/>
            <a:ext cx="10205545" cy="1325563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  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C8161-A164-8A4D-A510-276944C5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2124" y="2367643"/>
            <a:ext cx="9311790" cy="393518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010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22C326-ABA2-F748-AF59-8E480C5985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2C7B8-DABD-FF4D-8961-9869A3E4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44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22C326-ABA2-F748-AF59-8E480C5985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2C7B8-DABD-FF4D-8961-9869A3E4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3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22C326-ABA2-F748-AF59-8E480C5985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2C7B8-DABD-FF4D-8961-9869A3E4F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5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124-160F-B243-AA91-5A5851E37F8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D498-FFCF-7F42-AF3B-9B296953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27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124-160F-B243-AA91-5A5851E37F8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D498-FFCF-7F42-AF3B-9B296953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36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124-160F-B243-AA91-5A5851E37F8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D498-FFCF-7F42-AF3B-9B296953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91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124-160F-B243-AA91-5A5851E37F8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D498-FFCF-7F42-AF3B-9B296953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5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124-160F-B243-AA91-5A5851E37F8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D498-FFCF-7F42-AF3B-9B296953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93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124-160F-B243-AA91-5A5851E37F8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D498-FFCF-7F42-AF3B-9B296953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90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124-160F-B243-AA91-5A5851E37F8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D498-FFCF-7F42-AF3B-9B296953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6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BC08-6B47-A346-B7B5-4DB96EB9C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053BB-6515-0A4F-BF88-7C0560E3B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AEEAB-CBA1-F244-8CE1-24133060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8C2A0-C821-5A44-8A54-2DAD0C41DC4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3FA28-5B37-C24B-BC72-9F8A8B5A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EB51-F559-3D4F-BE43-3808B1B7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6E626-FF84-E04E-8B05-CE420A8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53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124-160F-B243-AA91-5A5851E37F8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D498-FFCF-7F42-AF3B-9B296953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9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124-160F-B243-AA91-5A5851E37F8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D498-FFCF-7F42-AF3B-9B296953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124-160F-B243-AA91-5A5851E37F8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D498-FFCF-7F42-AF3B-9B296953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3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D124-160F-B243-AA91-5A5851E37F8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D498-FFCF-7F42-AF3B-9B296953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37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323A-E665-8640-8A7A-7D16EA69E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93ACC-B7DD-7A4D-96D0-9D621C908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5E13E-CDB8-7640-B5D9-ACA05AC6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A41-7F97-9143-8208-6772E96084A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B662-FDEC-1C40-A1EB-4CA456B03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AD074-64FD-7C48-8659-64D91D65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FF-653D-5843-933E-D3840B36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43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5684-0247-474C-9F9A-7E5941FA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15299-6891-5B44-8DE9-762D16D7C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FF245-570E-9D4D-88D4-4B4D359D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A41-7F97-9143-8208-6772E96084A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2589E-064D-DC41-B1B5-51A36B5F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4B904-A6B2-914F-AC95-C1B2BE00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FF-653D-5843-933E-D3840B36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2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6DE6-AAEB-424C-83DD-189C6A22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F906A-D1CB-5A46-A7EA-23C2B5F0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5C65A-26C9-A54E-B7D8-C519C2FCC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A41-7F97-9143-8208-6772E96084A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2D46D-060A-0349-ADB2-98DC280D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F2E5-351C-7045-A9AC-B0E5D5E2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FF-653D-5843-933E-D3840B36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34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2CEE-E2AA-A542-8EAB-40D492A2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76F51-2376-7140-B057-9B4259555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FC5C7-986C-C641-8B5A-95CBDA4E9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45E40-CC38-EE45-9F6A-D3720C950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A41-7F97-9143-8208-6772E96084A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B187B-243E-3E43-93B1-5E4E9822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6764C-0EF7-C946-9380-ABCEEDB1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FF-653D-5843-933E-D3840B36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23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6402A-7A3C-4B4B-B66F-A2E20BA5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AE33D-A775-9F48-BBB9-82E97AACE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FE767-E565-DE45-A06C-77C2DAC4F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6C17F-0B1D-A040-AD46-B1B3ACBBA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20F14-FFA8-7545-A3B3-A9139434B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6D217-05DD-1048-84AB-4A331DF5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A41-7F97-9143-8208-6772E96084A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EF9DFD-69CC-4346-831D-C2E71CAA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D29D-18E7-5D4C-8BAD-F4C4D3FE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FF-653D-5843-933E-D3840B36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81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A13A-7ADD-C54B-BC41-D750D281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2CA60-F141-B04B-BC37-DBC56FF25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A41-7F97-9143-8208-6772E96084A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3224F-DB8E-4C47-9D45-5472D66E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63002-E8A5-E649-9E97-33A12C1A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FF-653D-5843-933E-D3840B36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124D-16AD-9841-8FE5-8852054C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936EF-D059-0A4C-9C5A-E171EFFFB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930E2-4D44-B84E-8E62-B4DBC51A9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1F40E-B818-1941-BD5D-D36B83FA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8C2A0-C821-5A44-8A54-2DAD0C41DC4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A565D-1094-FD45-8CA4-E0D265DA7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59FA4-D763-D848-BCC4-4F2E1455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6E626-FF84-E04E-8B05-CE420A8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561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EB2E8-BBDD-524B-AAD8-521298F7F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A41-7F97-9143-8208-6772E96084A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6B17-C5B8-9941-940E-34A65CA34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683C3-0B5F-3E42-997C-4E2D56FE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FF-653D-5843-933E-D3840B36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08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569B3-5EF3-D243-A689-AE011B6A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DA48F-71AC-8643-BDED-35273BFC3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C39EB-C43A-FE42-8D04-F1E4A332D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1E195-406C-3F46-B5CB-6543DBD5F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A41-7F97-9143-8208-6772E96084A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9D393-394E-1142-920E-24FBC9AC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60821-8C3F-6049-AC6F-0080C008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FF-653D-5843-933E-D3840B36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86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54F2-7777-624C-9DA4-A7D7D6C1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49A2FF-0434-054F-95AC-9197E594B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7EAC1-9192-C041-A9AA-E3957E6AC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AEB3F-D472-CB47-9C81-0481E909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A41-7F97-9143-8208-6772E96084A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D6EAA-3A2F-7B48-B1B0-14529C69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66739-3ED5-5E4C-B721-7BBD0982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FF-653D-5843-933E-D3840B36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97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A5E2-86E2-1041-B138-4F77DD1A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0BF86-288E-F44D-BE7B-83423D96E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CE779-AE9A-B444-8035-8400B9EE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A41-7F97-9143-8208-6772E96084A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52A60-273F-E143-8300-CBB456B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DB037-78D4-C34E-9BEA-E74410AF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FF-653D-5843-933E-D3840B36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2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B126F-EF8E-3946-B02B-6173CEBE0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2F627-4CB8-7945-ACC8-3E8DB6E3C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3E9F9-5439-424B-841D-CB8B78EB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A41-7F97-9143-8208-6772E96084A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00063-795E-AD4E-A9C1-3CF48086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4DF5B-4C3B-ED41-8DEF-A70BB5E5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7FFF-653D-5843-933E-D3840B36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8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E40B-211D-3C42-9615-F72F437F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C3C2B-C613-DE47-B6BC-5A99335A3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5289C-2637-7E48-AB01-FD0B3494D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97AA9-0B50-594B-8690-AC4F1E36E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4830D-5FA6-7F43-9054-7497AD6B6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6166EA-FDDC-9945-82BB-BF27B5B5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8C2A0-C821-5A44-8A54-2DAD0C41DC4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B1E77F-404E-854D-AADC-B0C81DAA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33708D-27A3-6449-963E-49B9B3DE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6E626-FF84-E04E-8B05-CE420A8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2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73C1-0B49-E54E-BB26-FC15C59B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5468E-7310-2145-AE2B-0C47FE37D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8C2A0-C821-5A44-8A54-2DAD0C41DC4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4574B-D67A-2E4C-8C56-358B6E7C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331C2-7D89-F545-9639-D84C565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6E626-FF84-E04E-8B05-CE420A8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2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1CF54-57F5-CF42-977A-692CE2A97D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8C2A0-C821-5A44-8A54-2DAD0C41DC4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EBEE9-E2C4-DF45-BB70-55892A95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44F80-DC35-BB4E-A879-7185734A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6E626-FF84-E04E-8B05-CE420A8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F4CB-2FA3-CE40-B0FD-F93C2649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D949-7ADC-0244-AFA8-3551F334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/>
            </a:lvl1pPr>
            <a:lvl2pPr>
              <a:defRPr sz="2800" b="0" i="0"/>
            </a:lvl2pPr>
            <a:lvl3pPr>
              <a:defRPr sz="2400" b="0" i="0"/>
            </a:lvl3pPr>
            <a:lvl4pPr>
              <a:defRPr sz="2000" b="0" i="0"/>
            </a:lvl4pPr>
            <a:lvl5pPr>
              <a:defRPr sz="2000" b="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25764-E6E5-9D4E-BCF1-A7EE76039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1BDC4-0122-E845-9D09-0DBFA1E2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8C2A0-C821-5A44-8A54-2DAD0C41DC4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8237A-9BAD-4F47-AE00-0B57A4EC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17BD1-8E77-8846-ABD9-EFC83362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6E626-FF84-E04E-8B05-CE420A8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FCC06-FB97-BB43-A415-3D091AF9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178DB-2C44-E647-B23C-39430F4C9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2D6CD-6D44-CF42-A31E-83D9BDF15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ADCB5-4EA8-A844-AD8C-6A450A7D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8C2A0-C821-5A44-8A54-2DAD0C41DC4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BA5E6-1D10-1646-ACB3-CE2259BA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DE91F-270F-DC4B-955A-8B607D8B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66E626-FF84-E04E-8B05-CE420A8CD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2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00C45-A903-6C48-AFF9-7573BD87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	   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E5DD2-E367-CD45-9D59-07C496C04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0069" y="2055813"/>
            <a:ext cx="9215250" cy="4294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9F79CD-2229-7945-9AE9-52AA0BAA558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9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9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71902"/>
            <a:ext cx="121920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3308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6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CD124-160F-B243-AA91-5A5851E37F8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8D498-FFCF-7F42-AF3B-9B296953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9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BDAD1-771E-7842-9407-D3CEA8A6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0A22E-EA19-1A4F-AFB8-8C464B180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DCD50-0FD7-2A4B-9C41-DF67E0910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5A41-7F97-9143-8208-6772E96084A2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8700D-80D2-1D42-8716-F856DEDDD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965BE-36FB-DF4E-85A6-9150F0560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F7FFF-653D-5843-933E-D3840B36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2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en1404085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4C4040-8F94-1242-A35D-FD71AEA7C0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E44515-76EE-064F-BD00-62DA901416A0}"/>
              </a:ext>
            </a:extLst>
          </p:cNvPr>
          <p:cNvSpPr/>
          <p:nvPr/>
        </p:nvSpPr>
        <p:spPr>
          <a:xfrm>
            <a:off x="0" y="5639978"/>
            <a:ext cx="12192000" cy="1243573"/>
          </a:xfrm>
          <a:prstGeom prst="rect">
            <a:avLst/>
          </a:prstGeom>
          <a:solidFill>
            <a:schemeClr val="bg1"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6B16D-A9FE-8543-866D-50B577A7E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487" y="709513"/>
            <a:ext cx="7273159" cy="2421504"/>
          </a:xfrm>
          <a:noFill/>
        </p:spPr>
        <p:txBody>
          <a:bodyPr>
            <a:noAutofit/>
          </a:bodyPr>
          <a:lstStyle/>
          <a:p>
            <a:pPr algn="l"/>
            <a:r>
              <a:rPr lang="en-GB" sz="4400" b="1" dirty="0"/>
              <a:t>Just transitions in the EU energy sector: a critical perspective</a:t>
            </a:r>
            <a:br>
              <a:rPr lang="en-GB" sz="4400" b="1" dirty="0"/>
            </a:br>
            <a:r>
              <a:rPr lang="en-GB" sz="4400" b="1" dirty="0"/>
              <a:t/>
            </a:r>
            <a:br>
              <a:rPr lang="en-GB" sz="4400" b="1" dirty="0"/>
            </a:br>
            <a:r>
              <a:rPr lang="en-GB" sz="2400" b="1" dirty="0"/>
              <a:t>Stefan Bouzarovski, University of Manchester</a:t>
            </a:r>
            <a:endParaRPr lang="en-US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8CE71-2434-D049-ADAB-E238256CA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382" y="5917541"/>
            <a:ext cx="1647521" cy="750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BDCD2-B0F3-5C42-905D-7B7B514AC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051" y="6012362"/>
            <a:ext cx="2432539" cy="623288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FC9AE06-8B7F-5F42-9645-5972EFD39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738" y="5917541"/>
            <a:ext cx="1986775" cy="707334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424A65D-0E23-BB4F-A270-5E87F8284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222" y="5613127"/>
            <a:ext cx="1279431" cy="12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48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781B424C-5D75-C440-A822-7C983273D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37" y="444904"/>
            <a:ext cx="9511926" cy="57171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DA57353-C49D-9643-B668-46CCBAD4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0" y="6364941"/>
            <a:ext cx="2438400" cy="493059"/>
          </a:xfrm>
        </p:spPr>
        <p:txBody>
          <a:bodyPr>
            <a:noAutofit/>
          </a:bodyPr>
          <a:lstStyle/>
          <a:p>
            <a:r>
              <a:rPr lang="en-US" sz="1600" dirty="0"/>
              <a:t>Bouzarovski et al 2018</a:t>
            </a:r>
          </a:p>
        </p:txBody>
      </p:sp>
    </p:spTree>
    <p:extLst>
      <p:ext uri="{BB962C8B-B14F-4D97-AF65-F5344CB8AC3E}">
        <p14:creationId xmlns:p14="http://schemas.microsoft.com/office/powerpoint/2010/main" val="131822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building, road, street&#10;&#10;Description automatically generated">
            <a:extLst>
              <a:ext uri="{FF2B5EF4-FFF2-40B4-BE49-F238E27FC236}">
                <a16:creationId xmlns:a16="http://schemas.microsoft.com/office/drawing/2014/main" id="{E7749EDE-3806-A947-9F02-F6833ED146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" y="1282"/>
            <a:ext cx="12191973" cy="68567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A7E014-D9CB-5840-9ED6-8C9EF580C68C}"/>
              </a:ext>
            </a:extLst>
          </p:cNvPr>
          <p:cNvSpPr txBox="1"/>
          <p:nvPr/>
        </p:nvSpPr>
        <p:spPr>
          <a:xfrm>
            <a:off x="6232798" y="6364276"/>
            <a:ext cx="595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Årsta</a:t>
            </a:r>
            <a:r>
              <a:rPr lang="en-US" sz="2400" dirty="0">
                <a:solidFill>
                  <a:schemeClr val="bg1"/>
                </a:solidFill>
              </a:rPr>
              <a:t>, Stockholm. Photo by Stefan Bouzarovski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401A99-2D5F-6749-86E9-7D0F2CCE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329"/>
            <a:ext cx="12192000" cy="1325563"/>
          </a:xfrm>
          <a:solidFill>
            <a:schemeClr val="tx1">
              <a:alpha val="43178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Contesting ‘renovictions’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9F89B4-66E1-BC4A-BBB5-413531F4D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08" y="2501606"/>
            <a:ext cx="6765234" cy="3051956"/>
          </a:xfrm>
          <a:solidFill>
            <a:schemeClr val="tx1">
              <a:alpha val="43178"/>
            </a:schemeClr>
          </a:solidFill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Evictions following energy efficiency interventions in rented housing</a:t>
            </a:r>
          </a:p>
          <a:p>
            <a:r>
              <a:rPr lang="en-GB" sz="3200" dirty="0">
                <a:solidFill>
                  <a:schemeClr val="bg1"/>
                </a:solidFill>
              </a:rPr>
              <a:t>Opposition to the Grow Smarter project in a Stockholm neighbourhood</a:t>
            </a:r>
          </a:p>
          <a:p>
            <a:r>
              <a:rPr lang="en-GB" sz="3200" dirty="0">
                <a:solidFill>
                  <a:schemeClr val="bg1"/>
                </a:solidFill>
              </a:rPr>
              <a:t>Community organizing and occupations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65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BD429-EB1A-FE49-A1DF-5260D7951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45" y="693428"/>
            <a:ext cx="11686309" cy="49184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Calibri Light" panose="020F0302020204030204" pitchFamily="34" charset="0"/>
              </a:rPr>
              <a:t>Towards a just transition: reflections and priorities</a:t>
            </a:r>
          </a:p>
          <a:p>
            <a:pPr marL="0" indent="0">
              <a:buNone/>
            </a:pPr>
            <a:endParaRPr lang="en-GB" sz="2400" dirty="0">
              <a:latin typeface="+mj-lt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Calibri Light" panose="020F0302020204030204" pitchFamily="34" charset="0"/>
              </a:rPr>
              <a:t>Visibility and evidence: </a:t>
            </a:r>
            <a:r>
              <a:rPr lang="en-GB" sz="2400" dirty="0">
                <a:latin typeface="+mj-lt"/>
                <a:ea typeface="Tahoma" panose="020B0604030504040204" pitchFamily="34" charset="0"/>
                <a:cs typeface="Calibri Light" panose="020F0302020204030204" pitchFamily="34" charset="0"/>
              </a:rPr>
              <a:t>gender, ethnicity, inadequately cooled homes, sub-national level indicators and observatories, relative/absolute measures and energy ‘baskets’</a:t>
            </a:r>
          </a:p>
          <a:p>
            <a:endParaRPr lang="en-GB" sz="2400" dirty="0">
              <a:latin typeface="+mj-lt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Calibri Light" panose="020F0302020204030204" pitchFamily="34" charset="0"/>
              </a:rPr>
              <a:t>Nexus connections: </a:t>
            </a:r>
            <a:r>
              <a:rPr lang="en-GB" sz="2400" dirty="0">
                <a:latin typeface="+mj-lt"/>
                <a:ea typeface="Tahoma" panose="020B0604030504040204" pitchFamily="34" charset="0"/>
                <a:cs typeface="Calibri Light" panose="020F0302020204030204" pitchFamily="34" charset="0"/>
              </a:rPr>
              <a:t>transport, food, water, urban and regional planning</a:t>
            </a:r>
          </a:p>
          <a:p>
            <a:endParaRPr lang="en-GB" sz="2400" dirty="0">
              <a:latin typeface="+mj-lt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Calibri Light" panose="020F0302020204030204" pitchFamily="34" charset="0"/>
              </a:rPr>
              <a:t>Politicization and recognition: </a:t>
            </a:r>
            <a:r>
              <a:rPr lang="en-GB" sz="2400" dirty="0">
                <a:latin typeface="+mj-lt"/>
                <a:ea typeface="Tahoma" panose="020B0604030504040204" pitchFamily="34" charset="0"/>
                <a:cs typeface="Calibri Light" panose="020F0302020204030204" pitchFamily="34" charset="0"/>
              </a:rPr>
              <a:t>Engagement with the social sector, representation of vulnerable groups, stigmatization and precarity</a:t>
            </a:r>
          </a:p>
          <a:p>
            <a:endParaRPr lang="en-GB" sz="2400" dirty="0">
              <a:latin typeface="+mj-lt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Calibri Light" panose="020F0302020204030204" pitchFamily="34" charset="0"/>
              </a:rPr>
              <a:t>Inclusion and diversity: </a:t>
            </a:r>
            <a:r>
              <a:rPr lang="en-GB" sz="2400" dirty="0">
                <a:latin typeface="+mj-lt"/>
                <a:ea typeface="Tahoma" panose="020B0604030504040204" pitchFamily="34" charset="0"/>
                <a:cs typeface="Calibri Light" panose="020F0302020204030204" pitchFamily="34" charset="0"/>
              </a:rPr>
              <a:t>Grassroots and everyday transformations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CD66B4-B6ED-1847-86DD-B7D482276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100" y="6096644"/>
            <a:ext cx="1647521" cy="750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816C6A-FB8D-1544-881B-278FD91A8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69" y="6191465"/>
            <a:ext cx="2432539" cy="623288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826224-1377-1E4E-81FB-41F4F0E21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456" y="6096644"/>
            <a:ext cx="1986775" cy="707334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0D73706-B672-8744-8ABA-5CEFAA91E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940" y="5792230"/>
            <a:ext cx="1279431" cy="12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78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78568"/>
            <a:ext cx="12192000" cy="2727968"/>
          </a:xfrm>
          <a:solidFill>
            <a:srgbClr val="FFBE7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solidFill>
                  <a:srgbClr val="660066"/>
                </a:solidFill>
              </a:rPr>
              <a:t>THANK YOU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GB" sz="2800" dirty="0" err="1">
                <a:solidFill>
                  <a:srgbClr val="0070C0"/>
                </a:solidFill>
                <a:ea typeface="Tahoma" panose="020B0604030504040204" pitchFamily="34" charset="0"/>
              </a:rPr>
              <a:t>stefanbuzar</a:t>
            </a:r>
            <a:endParaRPr lang="en-US" sz="2400" dirty="0">
              <a:solidFill>
                <a:srgbClr val="660066"/>
              </a:solidFill>
            </a:endParaRPr>
          </a:p>
        </p:txBody>
      </p:sp>
      <p:grpSp>
        <p:nvGrpSpPr>
          <p:cNvPr id="39938" name="Group 16"/>
          <p:cNvGrpSpPr>
            <a:grpSpLocks/>
          </p:cNvGrpSpPr>
          <p:nvPr/>
        </p:nvGrpSpPr>
        <p:grpSpPr bwMode="auto">
          <a:xfrm>
            <a:off x="0" y="351448"/>
            <a:ext cx="12192000" cy="3077555"/>
            <a:chOff x="0" y="430378"/>
            <a:chExt cx="9156330" cy="1933323"/>
          </a:xfrm>
        </p:grpSpPr>
        <p:grpSp>
          <p:nvGrpSpPr>
            <p:cNvPr id="39939" name="Group 9"/>
            <p:cNvGrpSpPr>
              <a:grpSpLocks/>
            </p:cNvGrpSpPr>
            <p:nvPr/>
          </p:nvGrpSpPr>
          <p:grpSpPr bwMode="auto">
            <a:xfrm>
              <a:off x="1" y="430378"/>
              <a:ext cx="9156329" cy="1933323"/>
              <a:chOff x="-12329" y="331746"/>
              <a:chExt cx="9156329" cy="1933323"/>
            </a:xfrm>
          </p:grpSpPr>
          <p:grpSp>
            <p:nvGrpSpPr>
              <p:cNvPr id="39942" name="Group 8"/>
              <p:cNvGrpSpPr>
                <a:grpSpLocks/>
              </p:cNvGrpSpPr>
              <p:nvPr/>
            </p:nvGrpSpPr>
            <p:grpSpPr bwMode="auto">
              <a:xfrm>
                <a:off x="-12329" y="331746"/>
                <a:ext cx="6732005" cy="1933323"/>
                <a:chOff x="-12329" y="331746"/>
                <a:chExt cx="6732005" cy="1933323"/>
              </a:xfrm>
            </p:grpSpPr>
            <p:pic>
              <p:nvPicPr>
                <p:cNvPr id="39944" name="Picture 5" descr="IMG_2209.jpg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2329" y="331746"/>
                  <a:ext cx="2564574" cy="1923432"/>
                </a:xfrm>
                <a:prstGeom prst="rect">
                  <a:avLst/>
                </a:prstGeom>
                <a:noFill/>
                <a:ln w="9525">
                  <a:solidFill>
                    <a:srgbClr val="66006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945" name="Picture 3" descr="IMG_0432 - Version 2.jpg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4806" y="332656"/>
                  <a:ext cx="1756047" cy="1932413"/>
                </a:xfrm>
                <a:prstGeom prst="rect">
                  <a:avLst/>
                </a:prstGeom>
                <a:noFill/>
                <a:ln w="9525">
                  <a:solidFill>
                    <a:srgbClr val="66006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946" name="Picture 6" descr="IMG_0326.jpg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9630" y="332656"/>
                  <a:ext cx="2520046" cy="1890035"/>
                </a:xfrm>
                <a:prstGeom prst="rect">
                  <a:avLst/>
                </a:prstGeom>
                <a:noFill/>
                <a:ln w="9525">
                  <a:solidFill>
                    <a:srgbClr val="66006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9943" name="Picture 7" descr="sl 1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1720" y="332656"/>
                <a:ext cx="2572280" cy="1929210"/>
              </a:xfrm>
              <a:prstGeom prst="rect">
                <a:avLst/>
              </a:prstGeom>
              <a:noFill/>
              <a:ln w="9525">
                <a:solidFill>
                  <a:srgbClr val="6600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4" name="Straight Connector 13"/>
            <p:cNvCxnSpPr/>
            <p:nvPr/>
          </p:nvCxnSpPr>
          <p:spPr bwMode="auto">
            <a:xfrm flipH="1">
              <a:off x="0" y="2349416"/>
              <a:ext cx="9143631" cy="0"/>
            </a:xfrm>
            <a:prstGeom prst="line">
              <a:avLst/>
            </a:prstGeom>
            <a:noFill/>
            <a:ln w="635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0" y="462124"/>
              <a:ext cx="9143631" cy="0"/>
            </a:xfrm>
            <a:prstGeom prst="line">
              <a:avLst/>
            </a:prstGeom>
            <a:noFill/>
            <a:ln w="635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8DB4EE5-F101-4846-811E-B529517075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247" y="5248877"/>
            <a:ext cx="609728" cy="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4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3313-B60B-0447-A18A-976F1D34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455" y="531380"/>
            <a:ext cx="10205545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  Starting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3FA7-619E-464C-A345-252F49949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2124" y="2179529"/>
            <a:ext cx="9285890" cy="449684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3600" dirty="0"/>
              <a:t>We need just transitions that can address:</a:t>
            </a:r>
          </a:p>
          <a:p>
            <a:pPr marL="0" lvl="0" indent="0">
              <a:buNone/>
            </a:pPr>
            <a:endParaRPr lang="en-GB" sz="3600" dirty="0"/>
          </a:p>
          <a:p>
            <a:pPr lvl="0"/>
            <a:r>
              <a:rPr lang="en-GB" sz="3600" dirty="0"/>
              <a:t>The fundamental structural drivers of energy poverty</a:t>
            </a:r>
          </a:p>
          <a:p>
            <a:pPr lvl="0"/>
            <a:endParaRPr lang="en-GB" sz="3600" dirty="0"/>
          </a:p>
          <a:p>
            <a:pPr lvl="0"/>
            <a:r>
              <a:rPr lang="en-GB" sz="3600" dirty="0"/>
              <a:t>Both the subjects and objects of energy interventions</a:t>
            </a:r>
          </a:p>
          <a:p>
            <a:pPr lvl="0"/>
            <a:endParaRPr lang="en-GB" sz="3600" dirty="0"/>
          </a:p>
          <a:p>
            <a:pPr lvl="0"/>
            <a:r>
              <a:rPr lang="en-GB" sz="3600" dirty="0"/>
              <a:t>The rise of new and entrenchment of existing inequalities in the movement towards a low-carbon energy system</a:t>
            </a:r>
          </a:p>
        </p:txBody>
      </p:sp>
    </p:spTree>
    <p:extLst>
      <p:ext uri="{BB962C8B-B14F-4D97-AF65-F5344CB8AC3E}">
        <p14:creationId xmlns:p14="http://schemas.microsoft.com/office/powerpoint/2010/main" val="176916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3FEF8-6D12-8145-9430-C328A7A9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093"/>
            <a:ext cx="12192000" cy="103970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   </a:t>
            </a:r>
            <a:br>
              <a:rPr lang="en-GB" dirty="0"/>
            </a:br>
            <a:r>
              <a:rPr lang="en-GB" dirty="0"/>
              <a:t>   Just transitions – a critique</a:t>
            </a:r>
            <a:br>
              <a:rPr lang="en-GB" dirty="0"/>
            </a:br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FEACE88-D964-6B4C-9668-3B291A22B9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62" y="1196326"/>
            <a:ext cx="3101465" cy="4601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4B333D-A456-A946-81C5-8C4BB1DDE8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63" y="5976964"/>
            <a:ext cx="11512095" cy="734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20A9B06-D776-704D-89CE-BA3150DBD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240" y="1196326"/>
            <a:ext cx="8113218" cy="27718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4B4E985F-6408-E84F-A0CE-4E2489810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240" y="4135136"/>
            <a:ext cx="8113218" cy="16468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350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0229" y="2089923"/>
            <a:ext cx="10638971" cy="4443627"/>
          </a:xfrm>
        </p:spPr>
        <p:txBody>
          <a:bodyPr>
            <a:normAutofit/>
          </a:bodyPr>
          <a:lstStyle/>
          <a:p>
            <a:r>
              <a:rPr lang="en-GB" sz="2667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Lack of binding targets in most recent policies</a:t>
            </a:r>
          </a:p>
          <a:p>
            <a:endParaRPr lang="en-GB" sz="2667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en-GB" sz="2667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Formulation of energy poverty as a technical rather than political challenge</a:t>
            </a:r>
          </a:p>
          <a:p>
            <a:pPr marL="0" indent="0">
              <a:buNone/>
            </a:pPr>
            <a:endParaRPr lang="en-GB" sz="2667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en-GB" sz="2667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Best practice evaluation, promotion and dissemination</a:t>
            </a:r>
          </a:p>
          <a:p>
            <a:endParaRPr lang="en-GB" sz="2667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en-GB" sz="2667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Widely varying responses across Member States, regions and cities – often as a result of limited resources, awareness and capacity</a:t>
            </a:r>
          </a:p>
          <a:p>
            <a:endParaRPr lang="en-GB" sz="2667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04AB2B-E6E9-434F-A439-A53489F7F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512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333" dirty="0">
                <a:solidFill>
                  <a:srgbClr val="1B89D3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Policy issues – energy poverty</a:t>
            </a:r>
          </a:p>
        </p:txBody>
      </p:sp>
    </p:spTree>
    <p:extLst>
      <p:ext uri="{BB962C8B-B14F-4D97-AF65-F5344CB8AC3E}">
        <p14:creationId xmlns:p14="http://schemas.microsoft.com/office/powerpoint/2010/main" val="403165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5332"/>
            <a:ext cx="12192000" cy="13255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1B89D3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EU energy poverty policy: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8028" y="1937781"/>
            <a:ext cx="11375945" cy="4432540"/>
          </a:xfrm>
        </p:spPr>
        <p:txBody>
          <a:bodyPr>
            <a:noAutofit/>
          </a:bodyPr>
          <a:lstStyle/>
          <a:p>
            <a:r>
              <a:rPr lang="en-GB" sz="2667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Growing recognition and integration of energy poverty policy in the activities of EU institutions</a:t>
            </a:r>
          </a:p>
          <a:p>
            <a:r>
              <a:rPr lang="en-GB" sz="2667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Extensive network of stakeholders active on the subject</a:t>
            </a:r>
          </a:p>
          <a:p>
            <a:r>
              <a:rPr lang="en-GB" sz="2667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Improved monitoring, reporting and understanding: EU Energy Poverty Observatory</a:t>
            </a:r>
          </a:p>
          <a:p>
            <a:r>
              <a:rPr lang="en-GB" sz="2667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Clean Energy Package -&gt; Renovation Wave</a:t>
            </a:r>
          </a:p>
          <a:p>
            <a:r>
              <a:rPr lang="en-GB" sz="2667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Commission Recommendation on energy poverty</a:t>
            </a:r>
          </a:p>
          <a:p>
            <a:endParaRPr lang="en-GB" sz="2667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en-GB" sz="2667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en-GB" sz="2667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en-GB" sz="2667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AFF2A-1922-FA44-B46C-C46FEB3D6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9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E4E52E-F407-3C4F-9E91-941DED3445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23" y="708668"/>
            <a:ext cx="11299756" cy="5129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65F1E2-45C8-1943-9CE5-EC7D6FF69235}"/>
              </a:ext>
            </a:extLst>
          </p:cNvPr>
          <p:cNvSpPr txBox="1"/>
          <p:nvPr/>
        </p:nvSpPr>
        <p:spPr>
          <a:xfrm>
            <a:off x="0" y="602566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A summative assessment of energy poverty considerations across the NECPs (Bouzarovski et al 2020) </a:t>
            </a:r>
          </a:p>
          <a:p>
            <a:pPr algn="ctr"/>
            <a:endParaRPr lang="en-US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6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E496F0-B1A4-6F4F-B3BB-ED2AA297B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8" y="952838"/>
            <a:ext cx="8186276" cy="4952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A12656-54FE-BB44-8641-56DF75122C75}"/>
              </a:ext>
            </a:extLst>
          </p:cNvPr>
          <p:cNvSpPr txBox="1"/>
          <p:nvPr/>
        </p:nvSpPr>
        <p:spPr>
          <a:xfrm>
            <a:off x="8863914" y="1614615"/>
            <a:ext cx="29497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appraisal of the NECPs based on ‘access to justice’ (x-axis) and ‘access to resources’ (y-axis).</a:t>
            </a:r>
          </a:p>
          <a:p>
            <a:pPr defTabSz="609585"/>
            <a:endParaRPr lang="en-US" sz="2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609585"/>
            <a:r>
              <a:rPr lang="en-GB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https://doi.org/10.3390/en14040858</a:t>
            </a:r>
            <a:endParaRPr lang="en-US" sz="2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0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2769" name="Picture 3" descr="S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r="33015"/>
          <a:stretch/>
        </p:blipFill>
        <p:spPr bwMode="auto">
          <a:xfrm>
            <a:off x="27" y="13"/>
            <a:ext cx="6116541" cy="6857987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D15E5F-ADFA-4B42-A94B-119EC5ED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661" y="200968"/>
            <a:ext cx="5601729" cy="652472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400" b="1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Addressing energy poverty in Europe in the just transition context – key challenges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Data: </a:t>
            </a:r>
            <a:r>
              <a:rPr lang="en-GB" sz="24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gender, ethnicity, inadequately cooled homes, sub-national level indicators and observatories, energy ‘basket’</a:t>
            </a:r>
          </a:p>
          <a:p>
            <a:pPr>
              <a:lnSpc>
                <a:spcPct val="90000"/>
              </a:lnSpc>
            </a:pPr>
            <a:endParaRPr lang="en-GB" sz="2400" dirty="0"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Nexus connections: </a:t>
            </a:r>
            <a:r>
              <a:rPr lang="en-GB" sz="24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transport, food, water, urban and regional planning</a:t>
            </a:r>
          </a:p>
          <a:p>
            <a:pPr>
              <a:lnSpc>
                <a:spcPct val="90000"/>
              </a:lnSpc>
            </a:pPr>
            <a:endParaRPr lang="en-GB" sz="2400" dirty="0"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Co-operation and participation: </a:t>
            </a:r>
            <a:r>
              <a:rPr lang="en-GB" sz="24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Engagement with the social sector, representation of vulnerable groups</a:t>
            </a:r>
          </a:p>
          <a:p>
            <a:pPr>
              <a:lnSpc>
                <a:spcPct val="90000"/>
              </a:lnSpc>
            </a:pPr>
            <a:endParaRPr lang="en-GB" sz="2400" dirty="0"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Just transitions: </a:t>
            </a:r>
            <a:r>
              <a:rPr lang="en-GB" sz="24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Integration with energy poverty</a:t>
            </a:r>
          </a:p>
        </p:txBody>
      </p:sp>
    </p:spTree>
    <p:extLst>
      <p:ext uri="{BB962C8B-B14F-4D97-AF65-F5344CB8AC3E}">
        <p14:creationId xmlns:p14="http://schemas.microsoft.com/office/powerpoint/2010/main" val="299319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085" y="241838"/>
            <a:ext cx="4494182" cy="62344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596" y="6476282"/>
            <a:ext cx="3924129" cy="40092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200" dirty="0"/>
              <a:t>Image source: City of </a:t>
            </a:r>
            <a:r>
              <a:rPr lang="en-US" sz="1200" dirty="0" err="1"/>
              <a:t>Gdańsk</a:t>
            </a:r>
            <a:endParaRPr lang="en-US" sz="12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CA0A54-3F23-534F-BE38-16288BC59911}"/>
              </a:ext>
            </a:extLst>
          </p:cNvPr>
          <p:cNvSpPr txBox="1">
            <a:spLocks/>
          </p:cNvSpPr>
          <p:nvPr/>
        </p:nvSpPr>
        <p:spPr>
          <a:xfrm>
            <a:off x="438227" y="2707575"/>
            <a:ext cx="6548503" cy="3768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An eco social paradox: 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Social and environmental benefits of building renovation are compromised by the effect of energy-efficient retrofitting on socio-spatial urban structures and segregation patterns (Grossmann and </a:t>
            </a:r>
            <a:r>
              <a:rPr lang="en-GB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Huning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2015) </a:t>
            </a:r>
          </a:p>
          <a:p>
            <a:pPr marL="0" indent="0">
              <a:buNone/>
            </a:pPr>
            <a:endParaRPr lang="en-GB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GB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Gdańsk</a:t>
            </a:r>
            <a:r>
              <a:rPr lang="en-GB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, 2005-2014:</a:t>
            </a:r>
          </a:p>
          <a:p>
            <a:r>
              <a:rPr lang="en-GB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Full retrofitting of 29 residential buildings</a:t>
            </a:r>
            <a:endParaRPr lang="en-GB" sz="19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Changes in green spaces</a:t>
            </a:r>
          </a:p>
          <a:p>
            <a:r>
              <a:rPr lang="en-GB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social housing (22 households)</a:t>
            </a:r>
          </a:p>
          <a:p>
            <a:r>
              <a:rPr lang="en-GB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Forced residential moves in 2010 and 2011</a:t>
            </a:r>
          </a:p>
          <a:p>
            <a:r>
              <a:rPr lang="en-GB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25 households were ‘</a:t>
            </a:r>
            <a:r>
              <a:rPr lang="en-GB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renovicted</a:t>
            </a:r>
            <a:r>
              <a:rPr lang="en-GB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’</a:t>
            </a:r>
          </a:p>
          <a:p>
            <a:r>
              <a:rPr lang="en-US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43 households were displaced indirectly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F77027-A32E-5847-BB25-28E1CCEF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27" y="241838"/>
            <a:ext cx="6548503" cy="206818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Low carbon gentrification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GB" sz="1300" dirty="0">
                <a:solidFill>
                  <a:prstClr val="black"/>
                </a:solidFill>
              </a:rPr>
              <a:t>Bouzarovski S, </a:t>
            </a:r>
            <a:r>
              <a:rPr lang="en-GB" sz="1300" dirty="0" err="1">
                <a:solidFill>
                  <a:prstClr val="black"/>
                </a:solidFill>
              </a:rPr>
              <a:t>Frankowski</a:t>
            </a:r>
            <a:r>
              <a:rPr lang="en-GB" sz="1300" dirty="0">
                <a:solidFill>
                  <a:prstClr val="black"/>
                </a:solidFill>
              </a:rPr>
              <a:t> J, Tirado Herrero S (2018) Low-carbon gentrification: when climate change encounters residential displacement. </a:t>
            </a:r>
            <a:r>
              <a:rPr lang="en-GB" sz="1300" i="1" dirty="0">
                <a:solidFill>
                  <a:prstClr val="black"/>
                </a:solidFill>
              </a:rPr>
              <a:t>International Journal of Urban and Regional Research </a:t>
            </a:r>
            <a:r>
              <a:rPr lang="en-GB" sz="1300" dirty="0">
                <a:solidFill>
                  <a:prstClr val="black"/>
                </a:solidFill>
              </a:rPr>
              <a:t>42: 845-863</a:t>
            </a:r>
            <a:r>
              <a:rPr lang="en-GB" sz="1300" i="1" dirty="0">
                <a:solidFill>
                  <a:prstClr val="black"/>
                </a:solidFill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852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463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Verdana</vt:lpstr>
      <vt:lpstr>Office Theme</vt:lpstr>
      <vt:lpstr>1_Office Theme</vt:lpstr>
      <vt:lpstr>2_Office Theme</vt:lpstr>
      <vt:lpstr>3_Office Theme</vt:lpstr>
      <vt:lpstr>Just transitions in the EU energy sector: a critical perspective  Stefan Bouzarovski, University of Manchester</vt:lpstr>
      <vt:lpstr>   Starting points</vt:lpstr>
      <vt:lpstr>       Just transitions – a critique </vt:lpstr>
      <vt:lpstr>Policy issues – energy poverty</vt:lpstr>
      <vt:lpstr>EU energy poverty policy: developments</vt:lpstr>
      <vt:lpstr>PowerPoint Presentation</vt:lpstr>
      <vt:lpstr>PowerPoint Presentation</vt:lpstr>
      <vt:lpstr>PowerPoint Presentation</vt:lpstr>
      <vt:lpstr>Low carbon gentrification  Bouzarovski S, Frankowski J, Tirado Herrero S (2018) Low-carbon gentrification: when climate change encounters residential displacement. International Journal of Urban and Regional Research 42: 845-863 </vt:lpstr>
      <vt:lpstr>Bouzarovski et al 2018</vt:lpstr>
      <vt:lpstr>Contesting ‘renovictions’</vt:lpstr>
      <vt:lpstr>PowerPoint Presentation</vt:lpstr>
      <vt:lpstr>THANK YOU  stefanbuzar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Bouzarovski</dc:creator>
  <cp:lastModifiedBy>Sylke SCHNEPF</cp:lastModifiedBy>
  <cp:revision>48</cp:revision>
  <dcterms:created xsi:type="dcterms:W3CDTF">2020-02-05T13:12:58Z</dcterms:created>
  <dcterms:modified xsi:type="dcterms:W3CDTF">2021-06-07T06:58:11Z</dcterms:modified>
</cp:coreProperties>
</file>