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3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92" d="100"/>
          <a:sy n="92" d="100"/>
        </p:scale>
        <p:origin x="1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eva/%20EVA/Old%20hats/5C%20project/5C%20data%20analysis%20June%202020/FES%205%20C%20abra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eva/%20EVA/Old%20hats/5C%20project/5C%20data%20analysis%20June%202020/FES%205%20C%20abra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300" b="1">
                <a:solidFill>
                  <a:schemeClr val="tx1"/>
                </a:solidFill>
              </a:rPr>
              <a:t>Hours/week</a:t>
            </a:r>
            <a:r>
              <a:rPr lang="en-GB" sz="1300" b="1" baseline="0">
                <a:solidFill>
                  <a:schemeClr val="tx1"/>
                </a:solidFill>
              </a:rPr>
              <a:t> dedicate to childcare before (light color)  and during (dark color) the lockdowns, by gender</a:t>
            </a:r>
            <a:endParaRPr lang="en-GB" sz="13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'ÁBRA 8'!$B$6</c:f>
              <c:strCache>
                <c:ptCount val="1"/>
                <c:pt idx="0">
                  <c:v>Before lockdown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DC-0A47-B02D-8AAD52BD2D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'ÁBRA 8'!$A$7:$A$8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'ÁBRA 8'!$B$7:$B$8</c:f>
              <c:numCache>
                <c:formatCode>General</c:formatCode>
                <c:ptCount val="2"/>
                <c:pt idx="0">
                  <c:v>19.2</c:v>
                </c:pt>
                <c:pt idx="1">
                  <c:v>32.299999999999997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DC-0A47-B02D-8AAD52BD2D2D}"/>
            </c:ext>
          </c:extLst>
        </c:ser>
        <c:ser>
          <c:idx val="1"/>
          <c:order val="1"/>
          <c:tx>
            <c:strRef>
              <c:f>'ÁBRA 8'!$C$6</c:f>
              <c:strCache>
                <c:ptCount val="1"/>
                <c:pt idx="0">
                  <c:v>During lockdown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DDC-0A47-B02D-8AAD52BD2D2D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DC-0A47-B02D-8AAD52BD2D2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DC-0A47-B02D-8AAD52BD2D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'ÁBRA 8'!$A$7:$A$8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'ÁBRA 8'!$C$7:$C$8</c:f>
              <c:numCache>
                <c:formatCode>General</c:formatCode>
                <c:ptCount val="2"/>
                <c:pt idx="0">
                  <c:v>26.1</c:v>
                </c:pt>
                <c:pt idx="1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DC-0A47-B02D-8AAD52BD2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7"/>
        <c:axId val="1352298159"/>
        <c:axId val="1351731007"/>
      </c:barChart>
      <c:catAx>
        <c:axId val="1352298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1351731007"/>
        <c:crosses val="autoZero"/>
        <c:auto val="1"/>
        <c:lblAlgn val="ctr"/>
        <c:lblOffset val="100"/>
        <c:noMultiLvlLbl val="0"/>
      </c:catAx>
      <c:valAx>
        <c:axId val="1351731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1352298159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'ÁBRA 10'!$B$9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'ÁBRA 10'!$A$10:$A$13</c:f>
              <c:strCache>
                <c:ptCount val="4"/>
                <c:pt idx="0">
                  <c:v>Urban college grad</c:v>
                </c:pt>
                <c:pt idx="1">
                  <c:v>Rural college grad</c:v>
                </c:pt>
                <c:pt idx="2">
                  <c:v>Urban non-college</c:v>
                </c:pt>
                <c:pt idx="3">
                  <c:v>Rural non-college</c:v>
                </c:pt>
              </c:strCache>
            </c:strRef>
          </c:cat>
          <c:val>
            <c:numRef>
              <c:f>'ÁBRA 10'!$B$10:$B$13</c:f>
              <c:numCache>
                <c:formatCode>General</c:formatCode>
                <c:ptCount val="4"/>
                <c:pt idx="0">
                  <c:v>7.1</c:v>
                </c:pt>
                <c:pt idx="1">
                  <c:v>8</c:v>
                </c:pt>
                <c:pt idx="2">
                  <c:v>8.4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4E-654B-A80D-7B58FB57FD90}"/>
            </c:ext>
          </c:extLst>
        </c:ser>
        <c:ser>
          <c:idx val="1"/>
          <c:order val="1"/>
          <c:tx>
            <c:strRef>
              <c:f>'ÁBRA 10'!$C$9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'ÁBRA 10'!$A$10:$A$13</c:f>
              <c:strCache>
                <c:ptCount val="4"/>
                <c:pt idx="0">
                  <c:v>Urban college grad</c:v>
                </c:pt>
                <c:pt idx="1">
                  <c:v>Rural college grad</c:v>
                </c:pt>
                <c:pt idx="2">
                  <c:v>Urban non-college</c:v>
                </c:pt>
                <c:pt idx="3">
                  <c:v>Rural non-college</c:v>
                </c:pt>
              </c:strCache>
            </c:strRef>
          </c:cat>
          <c:val>
            <c:numRef>
              <c:f>'ÁBRA 10'!$C$10:$C$13</c:f>
              <c:numCache>
                <c:formatCode>General</c:formatCode>
                <c:ptCount val="4"/>
                <c:pt idx="0">
                  <c:v>23.5</c:v>
                </c:pt>
                <c:pt idx="1">
                  <c:v>12.9</c:v>
                </c:pt>
                <c:pt idx="2">
                  <c:v>10.4</c:v>
                </c:pt>
                <c:pt idx="3">
                  <c:v>9.01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4E-654B-A80D-7B58FB57F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18361039"/>
        <c:axId val="1421026847"/>
      </c:barChart>
      <c:catAx>
        <c:axId val="14183610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1421026847"/>
        <c:crosses val="autoZero"/>
        <c:auto val="1"/>
        <c:lblAlgn val="ctr"/>
        <c:lblOffset val="100"/>
        <c:noMultiLvlLbl val="0"/>
      </c:catAx>
      <c:valAx>
        <c:axId val="1421026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141836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A372-0779-5443-80C7-8B48E72AE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22496-909F-3340-BC2B-3F7B7FD89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DDFE8-255C-3947-9FEC-532D0AA4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450A-7302-7046-AA5E-A640D9DE42E6}" type="datetimeFigureOut">
              <a:rPr lang="en-HU" smtClean="0"/>
              <a:t>2021. 02. 09.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BF4DE-4601-B144-A31D-6E03FFC11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85541-6264-0D44-ABB9-59D160135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7EF-773C-4941-8C29-A61CBBA6EA92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24991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2B35-9309-FB44-B329-2D9686A5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A20890-E321-6A4D-BC51-E5CFD173F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2287A-D549-3F48-92CD-366184697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450A-7302-7046-AA5E-A640D9DE42E6}" type="datetimeFigureOut">
              <a:rPr lang="en-HU" smtClean="0"/>
              <a:t>2021. 02. 09.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8A9D0-DB50-A241-8DB2-1C6A1BA3D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9D250-7FE9-7E4C-A076-26F95FE0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7EF-773C-4941-8C29-A61CBBA6EA92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00862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572E42-538F-B844-9ACA-1986F9860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2FB8D-8BE2-5F46-8CA7-9494AA87F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758DE-07D2-034A-B809-B0AEEA50A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450A-7302-7046-AA5E-A640D9DE42E6}" type="datetimeFigureOut">
              <a:rPr lang="en-HU" smtClean="0"/>
              <a:t>2021. 02. 09.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F32A6-C25A-A540-9CB1-5CCEA948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E5122-C484-A24C-A9B9-72CF662B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7EF-773C-4941-8C29-A61CBBA6EA92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219735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8657-D62D-5D48-97CD-5A7DAA6C8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EBE33-AD42-E44A-A738-A6E0BEBB5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5865D-DED3-894E-B881-B884179C7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450A-7302-7046-AA5E-A640D9DE42E6}" type="datetimeFigureOut">
              <a:rPr lang="en-HU" smtClean="0"/>
              <a:t>2021. 02. 09.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6CC48-2FA6-3044-9B18-20015217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7653B-DC77-3C41-BCDC-F55BF760B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7EF-773C-4941-8C29-A61CBBA6EA92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93840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BC6D2-8CD3-284A-B520-8B0E179DD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334D6-1D4B-9841-8CB1-75F9193F6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48924-ADE3-ED4C-BDF9-DD42CF55E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450A-7302-7046-AA5E-A640D9DE42E6}" type="datetimeFigureOut">
              <a:rPr lang="en-HU" smtClean="0"/>
              <a:t>2021. 02. 09.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E31B9-B6E8-2D4C-9F40-8B9EBEA6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4E5F8-7143-A348-9D45-18EDA3E0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7EF-773C-4941-8C29-A61CBBA6EA92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74996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1FBC-54A0-E04F-B26C-C7D9EBD56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DF13E-FC60-5944-B19D-EC7843A7B9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E206D-1ECC-114F-B822-6C86147CB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707FD-98B7-394C-A8CB-E5B2778D1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450A-7302-7046-AA5E-A640D9DE42E6}" type="datetimeFigureOut">
              <a:rPr lang="en-HU" smtClean="0"/>
              <a:t>2021. 02. 09.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06407-5572-2648-947C-8B2E91AEE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F74DD-CA41-F347-B337-3FF68D08A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7EF-773C-4941-8C29-A61CBBA6EA92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410673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ACE82-5390-9A4E-973E-9D55390E5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C405C-A965-A541-8817-25E4D2D37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83A61-8210-8043-9065-BDA52D252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877A1-9BF9-5E4F-817A-A3F073F12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E04CCC-6B40-3445-828C-9B5376EC2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1B0633-9264-8D43-BB56-E7F16E2B7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450A-7302-7046-AA5E-A640D9DE42E6}" type="datetimeFigureOut">
              <a:rPr lang="en-HU" smtClean="0"/>
              <a:t>2021. 02. 09.</a:t>
            </a:fld>
            <a:endParaRPr lang="en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52F15B-CF95-954B-9104-E70536C3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339B4-77FE-0D4F-8EFA-FF47F2A3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7EF-773C-4941-8C29-A61CBBA6EA92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67016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9075-F469-A04C-8119-1B5A33D46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0DD64D-4654-7E40-9F65-E5C71750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450A-7302-7046-AA5E-A640D9DE42E6}" type="datetimeFigureOut">
              <a:rPr lang="en-HU" smtClean="0"/>
              <a:t>2021. 02. 09.</a:t>
            </a:fld>
            <a:endParaRPr lang="en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AA434-C0F7-0D48-886D-260C7D700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D8198-D134-EC42-A8DF-841633C25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7EF-773C-4941-8C29-A61CBBA6EA92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92235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DB086-E710-9643-AB92-383B598D2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450A-7302-7046-AA5E-A640D9DE42E6}" type="datetimeFigureOut">
              <a:rPr lang="en-HU" smtClean="0"/>
              <a:t>2021. 02. 09.</a:t>
            </a:fld>
            <a:endParaRPr lang="en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C53CBA-9F54-8946-A274-B13D01063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0792D-5132-6640-9108-8250A4FE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7EF-773C-4941-8C29-A61CBBA6EA92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35306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4CD90-F97C-7E45-BF7D-948106283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DFC1-D901-544F-9C28-CB5FF739D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70D16-518A-394F-A39F-406A1281D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4FA4B-0969-D344-A264-FA4C533B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450A-7302-7046-AA5E-A640D9DE42E6}" type="datetimeFigureOut">
              <a:rPr lang="en-HU" smtClean="0"/>
              <a:t>2021. 02. 09.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7C96E-3EB9-8A4E-A9C9-58D1944F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5B835-89DF-174E-80CC-A3AB124A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7EF-773C-4941-8C29-A61CBBA6EA92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19509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AF1ED-19BA-B54F-A92B-689DB4057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793509-577B-1D48-9FF3-D534AFCDF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FEF61-9BB5-D141-8CFF-B1E0A56A7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F1C99-C2FD-A942-982D-51B96B78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450A-7302-7046-AA5E-A640D9DE42E6}" type="datetimeFigureOut">
              <a:rPr lang="en-HU" smtClean="0"/>
              <a:t>2021. 02. 09.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E096B-6CB2-584D-AE7B-F54E5D73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3D316-A65C-564A-9D6A-182B322E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7EF-773C-4941-8C29-A61CBBA6EA92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423226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505D8B-804F-A048-87D0-FC691E3ED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E2948-FCCC-224B-A815-19873F1CA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C3753-9B7C-AF40-B246-7C7369411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8450A-7302-7046-AA5E-A640D9DE42E6}" type="datetimeFigureOut">
              <a:rPr lang="en-HU" smtClean="0"/>
              <a:t>2021. 02. 09.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53BAE-C1C8-0D4B-A292-D452E0902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F3D66-A9B1-6F42-BC9A-733271FDF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B27EF-773C-4941-8C29-A61CBBA6EA92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203495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C1A90-1754-C14B-B0A7-338AA3284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071" y="2271541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HU" dirty="0"/>
            </a:br>
            <a:br>
              <a:rPr lang="en-HU" dirty="0"/>
            </a:br>
            <a:r>
              <a:rPr lang="en-HU" dirty="0"/>
              <a:t>The impact of COVID-19 on t</a:t>
            </a:r>
            <a:r>
              <a:rPr lang="en-GB" dirty="0"/>
              <a:t>he</a:t>
            </a:r>
            <a:r>
              <a:rPr lang="en-HU" dirty="0"/>
              <a:t> gender division of childcare in Hungary</a:t>
            </a:r>
            <a:br>
              <a:rPr lang="en-HU" dirty="0"/>
            </a:br>
            <a:endParaRPr lang="en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68521-A48A-7C40-B928-9102788AB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5" y="4059237"/>
            <a:ext cx="9144000" cy="1655762"/>
          </a:xfrm>
        </p:spPr>
        <p:txBody>
          <a:bodyPr>
            <a:normAutofit lnSpcReduction="10000"/>
          </a:bodyPr>
          <a:lstStyle/>
          <a:p>
            <a:endParaRPr lang="en-HU" dirty="0"/>
          </a:p>
          <a:p>
            <a:r>
              <a:rPr lang="en-HU" dirty="0">
                <a:latin typeface="+mj-lt"/>
              </a:rPr>
              <a:t>Eva Fodor</a:t>
            </a:r>
          </a:p>
          <a:p>
            <a:r>
              <a:rPr lang="en-HU" dirty="0">
                <a:latin typeface="+mj-lt"/>
              </a:rPr>
              <a:t>CEU Democracy Institute</a:t>
            </a:r>
          </a:p>
          <a:p>
            <a:r>
              <a:rPr lang="en-HU" dirty="0">
                <a:latin typeface="+mj-lt"/>
              </a:rPr>
              <a:t>February 10, 2021</a:t>
            </a:r>
          </a:p>
          <a:p>
            <a:endParaRPr lang="en-H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492BDA-4DA2-9440-A20F-D8AED00E92A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6000"/>
          </a:blip>
          <a:stretch>
            <a:fillRect/>
          </a:stretch>
        </p:blipFill>
        <p:spPr>
          <a:xfrm>
            <a:off x="6833286" y="392754"/>
            <a:ext cx="5445211" cy="9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6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BC6AA93B-0E40-F044-BB92-EDCB7BC7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9" y="60065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HU" dirty="0"/>
              <a:t>Even among men a</a:t>
            </a:r>
            <a:r>
              <a:rPr lang="en-GB" dirty="0" err="1"/>
              <a:t>nd</a:t>
            </a:r>
            <a:r>
              <a:rPr lang="en-HU" dirty="0"/>
              <a:t> women both working in home offices, women increased childcare input more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1E2B78-44FE-824E-ACE1-E2D82316E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719299"/>
            <a:ext cx="12192000" cy="13870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9C5013-9C16-A449-8C54-22839DF6A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895" y="229528"/>
            <a:ext cx="2129105" cy="3687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4A5CC41-60E9-F844-A78D-189563E27C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909" y="1874403"/>
            <a:ext cx="6319982" cy="40833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15BD94-A84A-494A-B6F7-CCA4F52100C8}"/>
              </a:ext>
            </a:extLst>
          </p:cNvPr>
          <p:cNvSpPr txBox="1"/>
          <p:nvPr/>
        </p:nvSpPr>
        <p:spPr>
          <a:xfrm>
            <a:off x="7910945" y="4807527"/>
            <a:ext cx="3449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U" dirty="0">
                <a:latin typeface="+mj-lt"/>
              </a:rPr>
              <a:t>Predicted change in the number of hours dedicated to childcare during pandemic lockdowns compare dto before, controlling for all other control variables</a:t>
            </a:r>
          </a:p>
          <a:p>
            <a:endParaRPr lang="en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3368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BC6AA93B-0E40-F044-BB92-EDCB7BC7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28362"/>
            <a:ext cx="10515600" cy="1325563"/>
          </a:xfrm>
        </p:spPr>
        <p:txBody>
          <a:bodyPr/>
          <a:lstStyle/>
          <a:p>
            <a:r>
              <a:rPr lang="en-HU" dirty="0"/>
              <a:t>Consequences: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1E2B78-44FE-824E-ACE1-E2D82316E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719299"/>
            <a:ext cx="12192000" cy="13870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9C5013-9C16-A449-8C54-22839DF6A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895" y="229528"/>
            <a:ext cx="2129105" cy="3687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DF3E4E0-EF77-1743-8786-57F3DA07B95A}"/>
              </a:ext>
            </a:extLst>
          </p:cNvPr>
          <p:cNvSpPr txBox="1"/>
          <p:nvPr/>
        </p:nvSpPr>
        <p:spPr>
          <a:xfrm>
            <a:off x="1385455" y="2050473"/>
            <a:ext cx="84235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HU" sz="2800" dirty="0">
                <a:latin typeface="+mj-lt"/>
              </a:rPr>
              <a:t>Mothers of schoolage children are more likely to have lost their jobs </a:t>
            </a:r>
            <a:r>
              <a:rPr lang="en-HU" sz="2800">
                <a:latin typeface="+mj-lt"/>
              </a:rPr>
              <a:t>than women without children and men </a:t>
            </a:r>
            <a:r>
              <a:rPr lang="en-HU" sz="2800" dirty="0">
                <a:latin typeface="+mj-lt"/>
              </a:rPr>
              <a:t>in Hungary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U" sz="2800" dirty="0">
                <a:latin typeface="+mj-lt"/>
              </a:rPr>
              <a:t>Women’s level of anxiety /mental health took a bigger hit- at least some dimensions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U" sz="2800" dirty="0">
                <a:latin typeface="+mj-lt"/>
              </a:rPr>
              <a:t>Anecdotal evidence: little chan</a:t>
            </a:r>
            <a:r>
              <a:rPr lang="en-GB" sz="2800" dirty="0" err="1">
                <a:latin typeface="+mj-lt"/>
              </a:rPr>
              <a:t>ge</a:t>
            </a:r>
            <a:r>
              <a:rPr lang="en-HU" sz="2800" dirty="0">
                <a:latin typeface="+mj-lt"/>
              </a:rPr>
              <a:t> in gender division of labor and in parents ability to negotiate flexibility in work time/ work location  arrangements</a:t>
            </a:r>
          </a:p>
        </p:txBody>
      </p:sp>
    </p:spTree>
    <p:extLst>
      <p:ext uri="{BB962C8B-B14F-4D97-AF65-F5344CB8AC3E}">
        <p14:creationId xmlns:p14="http://schemas.microsoft.com/office/powerpoint/2010/main" val="931590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BC6AA93B-0E40-F044-BB92-EDCB7BC7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0019" y="2360180"/>
            <a:ext cx="10515600" cy="1325563"/>
          </a:xfrm>
        </p:spPr>
        <p:txBody>
          <a:bodyPr/>
          <a:lstStyle/>
          <a:p>
            <a:r>
              <a:rPr lang="en-HU" dirty="0"/>
              <a:t>Thank you!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1E2B78-44FE-824E-ACE1-E2D82316E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719299"/>
            <a:ext cx="12192000" cy="13870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9C5013-9C16-A449-8C54-22839DF6A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895" y="229528"/>
            <a:ext cx="2129105" cy="36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676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BC6AA93B-0E40-F044-BB92-EDCB7BC7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2" y="406690"/>
            <a:ext cx="2653145" cy="1325563"/>
          </a:xfrm>
        </p:spPr>
        <p:txBody>
          <a:bodyPr/>
          <a:lstStyle/>
          <a:p>
            <a:r>
              <a:rPr lang="en-HU" dirty="0"/>
              <a:t>Appendix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1E2B78-44FE-824E-ACE1-E2D82316E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719299"/>
            <a:ext cx="12192000" cy="13870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9C5013-9C16-A449-8C54-22839DF6A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895" y="229528"/>
            <a:ext cx="2129105" cy="3687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C23A67-4CC1-9648-A2DD-208C7E6135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4613" y="178377"/>
            <a:ext cx="7480300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3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BC6AA93B-0E40-F044-BB92-EDCB7BC7F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U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1E2B78-44FE-824E-ACE1-E2D82316E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719299"/>
            <a:ext cx="12192000" cy="13870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9C5013-9C16-A449-8C54-22839DF6A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895" y="229528"/>
            <a:ext cx="2129105" cy="36872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021D69B-2241-5A44-9737-D358B34DE1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24" y="619381"/>
            <a:ext cx="10343292" cy="537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13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BC6AA93B-0E40-F044-BB92-EDCB7BC7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499" y="181236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HU" dirty="0"/>
            </a:br>
            <a:br>
              <a:rPr lang="en-HU" dirty="0"/>
            </a:br>
            <a:br>
              <a:rPr lang="en-HU" dirty="0"/>
            </a:br>
            <a:br>
              <a:rPr lang="en-HU" dirty="0"/>
            </a:br>
            <a:br>
              <a:rPr lang="en-HU" dirty="0"/>
            </a:br>
            <a:r>
              <a:rPr lang="en-HU" b="1" dirty="0">
                <a:solidFill>
                  <a:schemeClr val="accent6">
                    <a:lumMod val="75000"/>
                  </a:schemeClr>
                </a:solidFill>
              </a:rPr>
              <a:t>What we know:  </a:t>
            </a:r>
            <a:br>
              <a:rPr lang="en-HU" dirty="0"/>
            </a:br>
            <a:r>
              <a:rPr lang="en-HU" dirty="0"/>
              <a:t>Most childcare is done by women in Hungary.  The volume of childcare has increased during the lockdown period.</a:t>
            </a:r>
            <a:br>
              <a:rPr lang="en-HU" dirty="0"/>
            </a:br>
            <a:br>
              <a:rPr lang="en-HU" dirty="0"/>
            </a:br>
            <a:br>
              <a:rPr lang="en-HU" dirty="0"/>
            </a:br>
            <a:r>
              <a:rPr lang="en-HU" b="1" dirty="0">
                <a:solidFill>
                  <a:schemeClr val="accent1">
                    <a:lumMod val="75000"/>
                  </a:schemeClr>
                </a:solidFill>
              </a:rPr>
              <a:t>Research question:</a:t>
            </a:r>
            <a:br>
              <a:rPr lang="en-HU" dirty="0"/>
            </a:br>
            <a:r>
              <a:rPr lang="en-HU" dirty="0"/>
              <a:t>Did its distribution change within the family?  If so, uniformly? </a:t>
            </a:r>
            <a:br>
              <a:rPr lang="en-HU" dirty="0"/>
            </a:br>
            <a:r>
              <a:rPr lang="en-HU" dirty="0"/>
              <a:t>What about specifically among people who are working from home?</a:t>
            </a:r>
            <a:br>
              <a:rPr lang="en-HU" dirty="0"/>
            </a:br>
            <a:endParaRPr lang="en-HU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1E2B78-44FE-824E-ACE1-E2D82316E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719299"/>
            <a:ext cx="12192000" cy="13870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9C5013-9C16-A449-8C54-22839DF6A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895" y="229528"/>
            <a:ext cx="2129105" cy="36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41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BC6AA93B-0E40-F044-BB92-EDCB7BC7F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/>
              <a:t>Why is this important?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1E2B78-44FE-824E-ACE1-E2D82316E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719299"/>
            <a:ext cx="12192000" cy="13870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9C5013-9C16-A449-8C54-22839DF6A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895" y="229528"/>
            <a:ext cx="2129105" cy="3687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B2B4CE-59B8-E542-9783-79B328E02F6D}"/>
              </a:ext>
            </a:extLst>
          </p:cNvPr>
          <p:cNvSpPr txBox="1"/>
          <p:nvPr/>
        </p:nvSpPr>
        <p:spPr>
          <a:xfrm>
            <a:off x="928255" y="1593273"/>
            <a:ext cx="106402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HU" sz="3200" dirty="0">
                <a:latin typeface="+mj-lt"/>
              </a:rPr>
              <a:t>Mothers dedicate 2-3 times more time to childcare than fathers (and also to household duties).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U" sz="3200" dirty="0">
                <a:latin typeface="+mj-lt"/>
              </a:rPr>
              <a:t>Fathers’ involvement has increased, but a large gap remained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U" sz="3200" dirty="0">
                <a:latin typeface="+mj-lt"/>
              </a:rPr>
              <a:t>Little governmental encouragement to close this gap in 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U" sz="3200" dirty="0">
                <a:latin typeface="+mj-lt"/>
              </a:rPr>
              <a:t>Domestic work may be a hindrance to women’s successful career/ ability to keep their jobs (“motherhood penalty”)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U" sz="3200" dirty="0">
                <a:latin typeface="+mj-lt"/>
              </a:rPr>
              <a:t>Could availabiliity matter in the principles of dividing care work?</a:t>
            </a:r>
          </a:p>
        </p:txBody>
      </p:sp>
    </p:spTree>
    <p:extLst>
      <p:ext uri="{BB962C8B-B14F-4D97-AF65-F5344CB8AC3E}">
        <p14:creationId xmlns:p14="http://schemas.microsoft.com/office/powerpoint/2010/main" val="27745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BC6AA93B-0E40-F044-BB92-EDCB7BC7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145" y="3789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“Inequalities during the Coronavirus in Hungary Survey Research”</a:t>
            </a:r>
            <a:br>
              <a:rPr lang="en-GB" dirty="0"/>
            </a:br>
            <a:endParaRPr lang="en-HU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1E2B78-44FE-824E-ACE1-E2D82316E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719299"/>
            <a:ext cx="12192000" cy="13870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9C5013-9C16-A449-8C54-22839DF6A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895" y="229528"/>
            <a:ext cx="2129105" cy="3687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E208B8-0E2F-A040-8457-EEA13FF66B0B}"/>
              </a:ext>
            </a:extLst>
          </p:cNvPr>
          <p:cNvSpPr txBox="1"/>
          <p:nvPr/>
        </p:nvSpPr>
        <p:spPr>
          <a:xfrm>
            <a:off x="484909" y="1413163"/>
            <a:ext cx="99475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HU" sz="2400" dirty="0">
                <a:latin typeface="+mj-lt"/>
              </a:rPr>
              <a:t>Nationally representative sample of 18-65 year olds, N= 1900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U" sz="2400" dirty="0">
                <a:latin typeface="+mj-lt"/>
              </a:rPr>
              <a:t>Conducted via phone interviews between May 26-29,2020 (11th week of lockdown)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U" sz="2400" dirty="0">
                <a:latin typeface="+mj-lt"/>
              </a:rPr>
              <a:t>Only included parents of children under 18 (N=627).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U" sz="2400" dirty="0">
                <a:latin typeface="+mj-lt"/>
              </a:rPr>
              <a:t>Used a series of  simple linear regressions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HU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U" sz="2400" b="1" dirty="0">
                <a:latin typeface="+mj-lt"/>
              </a:rPr>
              <a:t>Explanatory variable</a:t>
            </a:r>
            <a:r>
              <a:rPr lang="en-HU" sz="2400" dirty="0">
                <a:latin typeface="+mj-lt"/>
              </a:rPr>
              <a:t>: “</a:t>
            </a:r>
            <a:r>
              <a:rPr lang="en-GB" sz="2400" dirty="0">
                <a:latin typeface="+mj-lt"/>
              </a:rPr>
              <a:t>Before the coronavirus epidemic, how many hours a week did you spend in. total on parenting activities such as playing, storytelling, learning, talking, dressing, feeding?” and same with “During the the restrictive measures introduced as a result of the coronavirus epidemic…”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+mj-lt"/>
              </a:rPr>
              <a:t>Independent variable </a:t>
            </a:r>
            <a:r>
              <a:rPr lang="en-GB" sz="2400" dirty="0">
                <a:latin typeface="+mj-lt"/>
              </a:rPr>
              <a:t>of main interest: gender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+mj-lt"/>
              </a:rPr>
              <a:t>Main controls</a:t>
            </a:r>
            <a:r>
              <a:rPr lang="en-GB" sz="2400" dirty="0">
                <a:latin typeface="+mj-lt"/>
              </a:rPr>
              <a:t>: age, education, settlement type, employment status, working in white collar job, working in home office, egalitarian vs conservative gender role attitudes</a:t>
            </a:r>
          </a:p>
          <a:p>
            <a:endParaRPr lang="en-GB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H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524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BC6AA93B-0E40-F044-BB92-EDCB7BC7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854" y="4205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HU" dirty="0"/>
              <a:t>Findings:</a:t>
            </a:r>
            <a:br>
              <a:rPr lang="en-HU" dirty="0"/>
            </a:br>
            <a:br>
              <a:rPr lang="en-HU" dirty="0"/>
            </a:br>
            <a:endParaRPr lang="en-HU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1E2B78-44FE-824E-ACE1-E2D82316E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719299"/>
            <a:ext cx="12192000" cy="13870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9C5013-9C16-A449-8C54-22839DF6A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895" y="229528"/>
            <a:ext cx="2129105" cy="3687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0A7A78-932B-6B45-9D4E-FDF586A06085}"/>
              </a:ext>
            </a:extLst>
          </p:cNvPr>
          <p:cNvSpPr txBox="1"/>
          <p:nvPr/>
        </p:nvSpPr>
        <p:spPr>
          <a:xfrm>
            <a:off x="540327" y="221673"/>
            <a:ext cx="4114800" cy="123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H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54FE17-748A-004B-98A1-EE2708E2B412}"/>
              </a:ext>
            </a:extLst>
          </p:cNvPr>
          <p:cNvSpPr txBox="1"/>
          <p:nvPr/>
        </p:nvSpPr>
        <p:spPr>
          <a:xfrm>
            <a:off x="692728" y="1357745"/>
            <a:ext cx="104186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HU" sz="3200" dirty="0">
                <a:latin typeface="+mj-lt"/>
              </a:rPr>
              <a:t>Both men and women increased time input into childcare; </a:t>
            </a:r>
          </a:p>
          <a:p>
            <a:pPr marL="514350" indent="-514350">
              <a:buAutoNum type="arabicPeriod"/>
            </a:pPr>
            <a:r>
              <a:rPr lang="en-HU" sz="3200" dirty="0">
                <a:latin typeface="+mj-lt"/>
              </a:rPr>
              <a:t>Women added a lot more hours than men (even among similar men and women);</a:t>
            </a:r>
          </a:p>
          <a:p>
            <a:pPr marL="514350" indent="-514350">
              <a:buAutoNum type="arabicPeriod"/>
            </a:pPr>
            <a:r>
              <a:rPr lang="en-HU" sz="3200" dirty="0">
                <a:latin typeface="+mj-lt"/>
              </a:rPr>
              <a:t>Especially high was t</a:t>
            </a:r>
            <a:r>
              <a:rPr lang="en-GB" sz="3200" dirty="0">
                <a:latin typeface="+mj-lt"/>
              </a:rPr>
              <a:t>he</a:t>
            </a:r>
            <a:r>
              <a:rPr lang="en-HU" sz="3200" dirty="0">
                <a:latin typeface="+mj-lt"/>
              </a:rPr>
              <a:t> increase and the gender gap among highly educated couples;</a:t>
            </a:r>
          </a:p>
          <a:p>
            <a:pPr marL="514350" indent="-514350">
              <a:buAutoNum type="arabicPeriod"/>
            </a:pPr>
            <a:r>
              <a:rPr lang="en-HU" sz="3200" dirty="0">
                <a:latin typeface="+mj-lt"/>
              </a:rPr>
              <a:t>Home office </a:t>
            </a:r>
            <a:r>
              <a:rPr lang="en-US" sz="3200" dirty="0">
                <a:latin typeface="+mj-lt"/>
              </a:rPr>
              <a:t>work does not change this: moms in home office did MUCH more childcare than dads in home office. </a:t>
            </a:r>
            <a:endParaRPr lang="en-H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990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BC6AA93B-0E40-F044-BB92-EDCB7BC7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3" y="669924"/>
            <a:ext cx="10030692" cy="1325563"/>
          </a:xfrm>
        </p:spPr>
        <p:txBody>
          <a:bodyPr>
            <a:normAutofit fontScale="90000"/>
          </a:bodyPr>
          <a:lstStyle/>
          <a:p>
            <a:r>
              <a:rPr lang="en-HU" dirty="0"/>
              <a:t>Both men and women increased input into childcare by about 35%, but women added a lot more time than men</a:t>
            </a:r>
            <a:br>
              <a:rPr lang="en-HU" dirty="0"/>
            </a:br>
            <a:endParaRPr lang="en-HU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1E2B78-44FE-824E-ACE1-E2D82316E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719299"/>
            <a:ext cx="12192000" cy="13870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9C5013-9C16-A449-8C54-22839DF6A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895" y="229528"/>
            <a:ext cx="2129105" cy="368728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08B15E8-C3D4-7E42-813C-C1819FE639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739195"/>
              </p:ext>
            </p:extLst>
          </p:nvPr>
        </p:nvGraphicFramePr>
        <p:xfrm>
          <a:off x="4940300" y="1489074"/>
          <a:ext cx="6905336" cy="4593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D96352-8846-8945-9825-398FA9E5CD85}"/>
              </a:ext>
            </a:extLst>
          </p:cNvPr>
          <p:cNvSpPr txBox="1"/>
          <p:nvPr/>
        </p:nvSpPr>
        <p:spPr>
          <a:xfrm>
            <a:off x="595745" y="4156363"/>
            <a:ext cx="39901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U" sz="2000" dirty="0">
                <a:latin typeface="+mj-lt"/>
              </a:rPr>
              <a:t>This is true even if we control for age, settlement type, employment status, job type, education, gender ideology, home office work.</a:t>
            </a:r>
          </a:p>
        </p:txBody>
      </p:sp>
    </p:spTree>
    <p:extLst>
      <p:ext uri="{BB962C8B-B14F-4D97-AF65-F5344CB8AC3E}">
        <p14:creationId xmlns:p14="http://schemas.microsoft.com/office/powerpoint/2010/main" val="15261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BC6AA93B-0E40-F044-BB92-EDCB7BC7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28362"/>
            <a:ext cx="10515600" cy="1325563"/>
          </a:xfrm>
        </p:spPr>
        <p:txBody>
          <a:bodyPr>
            <a:normAutofit/>
          </a:bodyPr>
          <a:lstStyle/>
          <a:p>
            <a:r>
              <a:rPr lang="en-HU" dirty="0"/>
              <a:t>Especially high was t</a:t>
            </a:r>
            <a:r>
              <a:rPr lang="en-GB" dirty="0"/>
              <a:t>he gender gap in the </a:t>
            </a:r>
            <a:r>
              <a:rPr lang="en-HU" i="1" dirty="0"/>
              <a:t>increase</a:t>
            </a:r>
            <a:r>
              <a:rPr lang="en-HU" dirty="0"/>
              <a:t> among highly educated couples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1E2B78-44FE-824E-ACE1-E2D82316E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719299"/>
            <a:ext cx="12192000" cy="13870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9C5013-9C16-A449-8C54-22839DF6A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895" y="229528"/>
            <a:ext cx="2129105" cy="3687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53C155-6270-1A4E-BF27-EB596C4376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4819" y="1976004"/>
            <a:ext cx="6624782" cy="44523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E8CBF9-80E4-0F49-94B1-77DB382125A1}"/>
              </a:ext>
            </a:extLst>
          </p:cNvPr>
          <p:cNvSpPr txBox="1"/>
          <p:nvPr/>
        </p:nvSpPr>
        <p:spPr>
          <a:xfrm>
            <a:off x="8797637" y="4821382"/>
            <a:ext cx="29233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U" dirty="0">
                <a:latin typeface="+mj-lt"/>
              </a:rPr>
              <a:t>Predicted change in the number of hours dedicated to childcare during pandemic lockdowns compare dto before, controlling for all other control variables</a:t>
            </a:r>
          </a:p>
        </p:txBody>
      </p:sp>
    </p:spTree>
    <p:extLst>
      <p:ext uri="{BB962C8B-B14F-4D97-AF65-F5344CB8AC3E}">
        <p14:creationId xmlns:p14="http://schemas.microsoft.com/office/powerpoint/2010/main" val="3225230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BC6AA93B-0E40-F044-BB92-EDCB7BC7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37" y="346364"/>
            <a:ext cx="10293927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Educated urban women stand out</a:t>
            </a:r>
            <a:br>
              <a:rPr lang="en-US" dirty="0"/>
            </a:br>
            <a:r>
              <a:rPr lang="en-US" sz="3600" dirty="0"/>
              <a:t>Change in the number of hours per week dedicated to childcare from before to during lockdown</a:t>
            </a:r>
            <a:endParaRPr lang="en-HU" sz="36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1E2B78-44FE-824E-ACE1-E2D82316E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719299"/>
            <a:ext cx="12192000" cy="13870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9C5013-9C16-A449-8C54-22839DF6A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895" y="229528"/>
            <a:ext cx="2129105" cy="368728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323C32B-55AF-8A4B-B9C1-84663829E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6612008"/>
              </p:ext>
            </p:extLst>
          </p:nvPr>
        </p:nvGraphicFramePr>
        <p:xfrm>
          <a:off x="1906732" y="1696894"/>
          <a:ext cx="7957703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CC0C09F-F3BB-354D-9D99-423609073E13}"/>
              </a:ext>
            </a:extLst>
          </p:cNvPr>
          <p:cNvCxnSpPr/>
          <p:nvPr/>
        </p:nvCxnSpPr>
        <p:spPr>
          <a:xfrm flipH="1">
            <a:off x="9573491" y="4003964"/>
            <a:ext cx="1371600" cy="983672"/>
          </a:xfrm>
          <a:prstGeom prst="straightConnector1">
            <a:avLst/>
          </a:prstGeom>
          <a:ln w="9525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26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613</Words>
  <Application>Microsoft Macintosh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The impact of COVID-19 on the gender division of childcare in Hungary </vt:lpstr>
      <vt:lpstr>PowerPoint Presentation</vt:lpstr>
      <vt:lpstr>     What we know:   Most childcare is done by women in Hungary.  The volume of childcare has increased during the lockdown period.   Research question: Did its distribution change within the family?  If so, uniformly?  What about specifically among people who are working from home? </vt:lpstr>
      <vt:lpstr>Why is this important?</vt:lpstr>
      <vt:lpstr>“Inequalities during the Coronavirus in Hungary Survey Research” </vt:lpstr>
      <vt:lpstr>Findings:  </vt:lpstr>
      <vt:lpstr>Both men and women increased input into childcare by about 35%, but women added a lot more time than men </vt:lpstr>
      <vt:lpstr>Especially high was the gender gap in the increase among highly educated couples</vt:lpstr>
      <vt:lpstr>Educated urban women stand out Change in the number of hours per week dedicated to childcare from before to during lockdown</vt:lpstr>
      <vt:lpstr>Even among men and women both working in home offices, women increased childcare input more</vt:lpstr>
      <vt:lpstr>Consequences:</vt:lpstr>
      <vt:lpstr>Thank you!</vt:lpstr>
      <vt:lpstr>Appendix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Fodor</dc:creator>
  <cp:lastModifiedBy>Eva Fodor</cp:lastModifiedBy>
  <cp:revision>16</cp:revision>
  <dcterms:created xsi:type="dcterms:W3CDTF">2021-02-09T06:04:29Z</dcterms:created>
  <dcterms:modified xsi:type="dcterms:W3CDTF">2021-02-09T16:02:43Z</dcterms:modified>
</cp:coreProperties>
</file>